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87" r:id="rId2"/>
    <p:sldId id="288" r:id="rId3"/>
    <p:sldId id="290" r:id="rId4"/>
    <p:sldId id="291" r:id="rId5"/>
    <p:sldId id="307" r:id="rId6"/>
    <p:sldId id="308" r:id="rId7"/>
    <p:sldId id="306" r:id="rId8"/>
    <p:sldId id="292" r:id="rId9"/>
    <p:sldId id="293" r:id="rId10"/>
    <p:sldId id="351" r:id="rId11"/>
    <p:sldId id="294" r:id="rId12"/>
    <p:sldId id="338" r:id="rId13"/>
    <p:sldId id="339" r:id="rId14"/>
    <p:sldId id="353" r:id="rId15"/>
    <p:sldId id="302" r:id="rId16"/>
    <p:sldId id="297" r:id="rId17"/>
    <p:sldId id="298" r:id="rId18"/>
    <p:sldId id="299" r:id="rId19"/>
    <p:sldId id="336" r:id="rId20"/>
    <p:sldId id="345" r:id="rId21"/>
    <p:sldId id="344" r:id="rId22"/>
    <p:sldId id="346" r:id="rId23"/>
    <p:sldId id="348" r:id="rId24"/>
    <p:sldId id="347" r:id="rId25"/>
    <p:sldId id="349" r:id="rId26"/>
    <p:sldId id="341" r:id="rId27"/>
    <p:sldId id="350" r:id="rId28"/>
    <p:sldId id="310" r:id="rId29"/>
    <p:sldId id="300" r:id="rId30"/>
    <p:sldId id="311" r:id="rId31"/>
    <p:sldId id="328" r:id="rId32"/>
    <p:sldId id="312" r:id="rId33"/>
    <p:sldId id="313" r:id="rId34"/>
    <p:sldId id="329" r:id="rId35"/>
    <p:sldId id="314" r:id="rId36"/>
    <p:sldId id="315" r:id="rId37"/>
    <p:sldId id="330" r:id="rId38"/>
    <p:sldId id="316" r:id="rId39"/>
    <p:sldId id="317" r:id="rId40"/>
    <p:sldId id="331" r:id="rId41"/>
    <p:sldId id="325" r:id="rId42"/>
    <p:sldId id="303" r:id="rId43"/>
    <p:sldId id="301" r:id="rId44"/>
    <p:sldId id="352" r:id="rId45"/>
    <p:sldId id="289" r:id="rId4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52525"/>
    <a:srgbClr val="696969"/>
    <a:srgbClr val="535353"/>
    <a:srgbClr val="656565"/>
    <a:srgbClr val="C6C6C6"/>
    <a:srgbClr val="C4C4C4"/>
    <a:srgbClr val="B2B2B2"/>
    <a:srgbClr val="CFCFCF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>
      <p:cViewPr>
        <p:scale>
          <a:sx n="75" d="100"/>
          <a:sy n="75" d="100"/>
        </p:scale>
        <p:origin x="-3072" y="-1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irandspace.si.edu/stories/editorial/uncovering-secrets-ranger-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QGJbybcXd0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ssdc.gsfc.nasa.gov/imgcat/html/mission_page/EM_Ranger_7_page1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dpi.inpe.br/sprin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dev/auto_examples/transform/plot_radon_transform.html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ofuture.gizmodo.com/how-to-send-a-photo-around-the-world-in-1926-533206646" TargetMode="External"/><Relationship Id="rId2" Type="http://schemas.openxmlformats.org/officeDocument/2006/relationships/hyperlink" Target="https://ieeexplore.ieee.org/document/14507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GJbybcXd0c" TargetMode="External"/><Relationship Id="rId5" Type="http://schemas.openxmlformats.org/officeDocument/2006/relationships/hyperlink" Target="https://airandspace.si.edu/stories/editorial/uncovering-secrets-ranger-7" TargetMode="External"/><Relationship Id="rId4" Type="http://schemas.openxmlformats.org/officeDocument/2006/relationships/hyperlink" Target="https://nssdc.gsfc.nasa.gov/imgcat/html/mission_page/EM_Ranger_7_page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7/12.970964" TargetMode="External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pi.inpe.br/DPI/institucional/pessoal/historic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01 – Introdução ao processamento de imagens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 smtClean="0">
                <a:hlinkClick r:id="rId2"/>
              </a:rPr>
              <a:t>joaofmari.github.io </a:t>
            </a:r>
            <a:endParaRPr lang="pt-BR" sz="1400" i="1" dirty="0"/>
          </a:p>
          <a:p>
            <a:pPr algn="l"/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392 – Introdução ao Processamento Digital de Imagens (</a:t>
            </a:r>
            <a:r>
              <a:rPr lang="pt-BR" sz="2200" dirty="0" smtClean="0">
                <a:solidFill>
                  <a:schemeClr val="bg1"/>
                </a:solidFill>
              </a:rPr>
              <a:t>2023-1)</a:t>
            </a:r>
            <a:endParaRPr lang="pt-B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in Spaceflight: The NASA </a:t>
            </a:r>
            <a:r>
              <a:rPr lang="en-US" dirty="0" smtClean="0"/>
              <a:t>Experience. </a:t>
            </a:r>
          </a:p>
          <a:p>
            <a:pPr lvl="1"/>
            <a:r>
              <a:rPr lang="en-US" dirty="0" smtClean="0"/>
              <a:t>Chapter Nine. Making </a:t>
            </a:r>
            <a:r>
              <a:rPr lang="en-US" dirty="0"/>
              <a:t>New Reality: Computers in Simulations and Image </a:t>
            </a:r>
            <a:r>
              <a:rPr lang="en-US" dirty="0" smtClean="0"/>
              <a:t>Processing.</a:t>
            </a:r>
          </a:p>
          <a:p>
            <a:pPr lvl="2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history.nasa.gov/computers/Ch9-3.html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35645"/>
            <a:ext cx="5904656" cy="319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2"/>
              </a:rPr>
              <a:t>https://airandspace.si.edu/stories/editorial/uncovering-secrets-ranger-7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34" y="1291488"/>
            <a:ext cx="6423532" cy="3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0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2"/>
              </a:rPr>
              <a:t>https://www.youtube.com/watch?v=QGJbybcXd0c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5746" r="29393" b="10350"/>
          <a:stretch/>
        </p:blipFill>
        <p:spPr bwMode="auto">
          <a:xfrm>
            <a:off x="1835696" y="1347614"/>
            <a:ext cx="5472608" cy="3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0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2"/>
              </a:rPr>
              <a:t>https://nssdc.gsfc.nasa.gov/imgcat/html/mission_page/EM_Ranger_7_page1.html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21" y="1347614"/>
            <a:ext cx="6425158" cy="347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9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espectro eletromagnético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051640"/>
            <a:ext cx="1311996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3546623" y="993718"/>
            <a:ext cx="3276000" cy="113531"/>
            <a:chOff x="2635125" y="937764"/>
            <a:chExt cx="3276000" cy="113531"/>
          </a:xfrm>
          <a:solidFill>
            <a:schemeClr val="bg1"/>
          </a:solidFill>
        </p:grpSpPr>
        <p:sp>
          <p:nvSpPr>
            <p:cNvPr id="8" name="Retângulo 7"/>
            <p:cNvSpPr/>
            <p:nvPr/>
          </p:nvSpPr>
          <p:spPr>
            <a:xfrm flipV="1">
              <a:off x="263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flipV="1">
              <a:off x="310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flipV="1">
              <a:off x="3571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flipV="1">
              <a:off x="4039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flipV="1">
              <a:off x="4507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flipV="1">
              <a:off x="544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flipV="1">
              <a:off x="497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15" name="Retângulo 14"/>
          <p:cNvSpPr/>
          <p:nvPr/>
        </p:nvSpPr>
        <p:spPr>
          <a:xfrm>
            <a:off x="3269493" y="1067425"/>
            <a:ext cx="3651013" cy="16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293260" y="3943754"/>
            <a:ext cx="6552000" cy="113531"/>
            <a:chOff x="381762" y="3322811"/>
            <a:chExt cx="6552000" cy="113531"/>
          </a:xfrm>
        </p:grpSpPr>
        <p:sp>
          <p:nvSpPr>
            <p:cNvPr id="38" name="Retângulo 37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Retângulo 19"/>
          <p:cNvSpPr/>
          <p:nvPr/>
        </p:nvSpPr>
        <p:spPr>
          <a:xfrm>
            <a:off x="1065610" y="3831252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6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53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200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246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293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40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-2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87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-3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34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-4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80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-5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27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-6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74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-7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21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-8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714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68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-9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1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10</a:t>
            </a:r>
            <a:r>
              <a:rPr lang="pt-BR" sz="1000" baseline="30000" dirty="0" smtClean="0">
                <a:solidFill>
                  <a:schemeClr val="tx1"/>
                </a:solidFill>
              </a:rPr>
              <a:t>-11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1065610" y="4057322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293260" y="4057818"/>
            <a:ext cx="211235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Comprimento de onda, </a:t>
            </a:r>
            <a:r>
              <a:rPr lang="el-GR" sz="900" i="1" dirty="0" smtClean="0">
                <a:solidFill>
                  <a:schemeClr val="tx1"/>
                </a:solidFill>
              </a:rPr>
              <a:t>λ</a:t>
            </a:r>
            <a:r>
              <a:rPr lang="pt-BR" sz="900" dirty="0" smtClean="0">
                <a:solidFill>
                  <a:schemeClr val="tx1"/>
                </a:solidFill>
              </a:rPr>
              <a:t>, em cm.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1293260" y="4376335"/>
            <a:ext cx="6552000" cy="113531"/>
            <a:chOff x="381762" y="3322811"/>
            <a:chExt cx="6552000" cy="113531"/>
          </a:xfrm>
        </p:grpSpPr>
        <p:sp>
          <p:nvSpPr>
            <p:cNvPr id="74" name="Retângulo 73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065610" y="4263833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/>
          <p:cNvSpPr/>
          <p:nvPr/>
        </p:nvSpPr>
        <p:spPr>
          <a:xfrm>
            <a:off x="106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0" name="Retângulo 59"/>
          <p:cNvSpPr/>
          <p:nvPr/>
        </p:nvSpPr>
        <p:spPr>
          <a:xfrm>
            <a:off x="153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200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2" name="Retângulo 61"/>
          <p:cNvSpPr/>
          <p:nvPr/>
        </p:nvSpPr>
        <p:spPr>
          <a:xfrm>
            <a:off x="246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293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340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12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387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13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34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14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480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15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27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16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74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17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21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18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714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20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8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19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61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3×10</a:t>
            </a:r>
            <a:r>
              <a:rPr lang="pt-BR" sz="1000" baseline="30000" dirty="0" smtClean="0">
                <a:solidFill>
                  <a:schemeClr val="tx1"/>
                </a:solidFill>
              </a:rPr>
              <a:t>21</a:t>
            </a:r>
            <a:endParaRPr lang="pt-BR" sz="1000" baseline="30000" dirty="0">
              <a:solidFill>
                <a:schemeClr val="tx1"/>
              </a:solidFill>
            </a:endParaRPr>
          </a:p>
        </p:txBody>
      </p:sp>
      <p:cxnSp>
        <p:nvCxnSpPr>
          <p:cNvPr id="58" name="Conector de seta reta 57"/>
          <p:cNvCxnSpPr/>
          <p:nvPr/>
        </p:nvCxnSpPr>
        <p:spPr>
          <a:xfrm>
            <a:off x="1065610" y="4489866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/>
          <p:cNvSpPr/>
          <p:nvPr/>
        </p:nvSpPr>
        <p:spPr>
          <a:xfrm>
            <a:off x="1293260" y="4489866"/>
            <a:ext cx="2462046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Frequência, </a:t>
            </a:r>
            <a:r>
              <a:rPr lang="pt-BR" sz="900" i="1" dirty="0" smtClean="0">
                <a:solidFill>
                  <a:schemeClr val="tx1"/>
                </a:solidFill>
              </a:rPr>
              <a:t> f</a:t>
            </a:r>
            <a:r>
              <a:rPr lang="pt-BR" sz="900" dirty="0" smtClean="0">
                <a:solidFill>
                  <a:schemeClr val="tx1"/>
                </a:solidFill>
              </a:rPr>
              <a:t>, em Hz.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3553351" y="1115536"/>
            <a:ext cx="3269272" cy="360040"/>
          </a:xfrm>
          <a:prstGeom prst="rect">
            <a:avLst/>
          </a:prstGeom>
          <a:gradFill>
            <a:gsLst>
              <a:gs pos="64000">
                <a:srgbClr val="0000FF"/>
              </a:gs>
              <a:gs pos="50000">
                <a:srgbClr val="00B050"/>
              </a:gs>
              <a:gs pos="36000">
                <a:srgbClr val="FFFF00"/>
              </a:gs>
              <a:gs pos="22000">
                <a:srgbClr val="F9910C"/>
              </a:gs>
              <a:gs pos="8000">
                <a:srgbClr val="FF0000"/>
              </a:gs>
              <a:gs pos="92000">
                <a:srgbClr val="CC0099"/>
              </a:gs>
              <a:gs pos="78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89" name="Retângulo 88"/>
          <p:cNvSpPr/>
          <p:nvPr/>
        </p:nvSpPr>
        <p:spPr>
          <a:xfrm>
            <a:off x="911498" y="1691600"/>
            <a:ext cx="7321004" cy="360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911498" y="1691600"/>
            <a:ext cx="131776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RÁDIO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2229260" y="1691600"/>
            <a:ext cx="1404000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MICRO-ONDAS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3633260" y="1691600"/>
            <a:ext cx="1490198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INFRA-VERMELHO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123458" y="1691600"/>
            <a:ext cx="129059" cy="360040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4" name="Retângulo 93"/>
          <p:cNvSpPr/>
          <p:nvPr/>
        </p:nvSpPr>
        <p:spPr>
          <a:xfrm>
            <a:off x="5252517" y="1691600"/>
            <a:ext cx="698699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pt-BR" sz="800" b="1" dirty="0" smtClean="0"/>
              <a:t>ULTRAVIOLETA</a:t>
            </a:r>
            <a:endParaRPr lang="pt-BR" sz="800" b="1" dirty="0"/>
          </a:p>
        </p:txBody>
      </p:sp>
      <p:sp>
        <p:nvSpPr>
          <p:cNvPr id="95" name="Retângulo 94"/>
          <p:cNvSpPr/>
          <p:nvPr/>
        </p:nvSpPr>
        <p:spPr>
          <a:xfrm>
            <a:off x="6909260" y="1691600"/>
            <a:ext cx="132324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 GAMA</a:t>
            </a:r>
            <a:endParaRPr lang="pt-BR" sz="1050" b="1" dirty="0"/>
          </a:p>
        </p:txBody>
      </p:sp>
      <p:sp>
        <p:nvSpPr>
          <p:cNvPr id="96" name="Retângulo 95"/>
          <p:cNvSpPr/>
          <p:nvPr/>
        </p:nvSpPr>
        <p:spPr>
          <a:xfrm>
            <a:off x="5951216" y="1691600"/>
            <a:ext cx="958044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RAIOS-X</a:t>
            </a:r>
            <a:endParaRPr lang="pt-BR" sz="1050" b="1" dirty="0"/>
          </a:p>
        </p:txBody>
      </p:sp>
      <p:sp>
        <p:nvSpPr>
          <p:cNvPr id="97" name="Retângulo 96"/>
          <p:cNvSpPr/>
          <p:nvPr/>
        </p:nvSpPr>
        <p:spPr>
          <a:xfrm>
            <a:off x="6909259" y="1114410"/>
            <a:ext cx="848925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050" b="1" dirty="0" smtClean="0">
                <a:solidFill>
                  <a:schemeClr val="tx1"/>
                </a:solidFill>
              </a:rPr>
              <a:t>VISÍVEL</a:t>
            </a:r>
            <a:endParaRPr lang="pt-BR" sz="1050" b="1" dirty="0">
              <a:solidFill>
                <a:schemeClr val="tx1"/>
              </a:solidFill>
            </a:endParaRPr>
          </a:p>
        </p:txBody>
      </p:sp>
      <p:sp>
        <p:nvSpPr>
          <p:cNvPr id="98" name="Trapezoide 97"/>
          <p:cNvSpPr/>
          <p:nvPr/>
        </p:nvSpPr>
        <p:spPr>
          <a:xfrm flipV="1">
            <a:off x="3546623" y="1475576"/>
            <a:ext cx="3276000" cy="216024"/>
          </a:xfrm>
          <a:prstGeom prst="trapezoid">
            <a:avLst>
              <a:gd name="adj" fmla="val 7758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3319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612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6595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7.6×10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378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4.6×10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4255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5.1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191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6.2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723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5.7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5659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6.8</a:t>
            </a:r>
            <a:r>
              <a:rPr lang="pt-BR" sz="900" dirty="0">
                <a:solidFill>
                  <a:schemeClr val="tx1"/>
                </a:solidFill>
              </a:rPr>
              <a:t>×</a:t>
            </a:r>
            <a:r>
              <a:rPr lang="pt-BR" sz="900" dirty="0" smtClean="0">
                <a:solidFill>
                  <a:schemeClr val="tx1"/>
                </a:solidFill>
              </a:rPr>
              <a:t>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911498" y="2051640"/>
            <a:ext cx="1317762" cy="1512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2228860" y="2051640"/>
            <a:ext cx="1404399" cy="1512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3632861" y="2051640"/>
            <a:ext cx="1490597" cy="15121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/>
          <p:cNvSpPr/>
          <p:nvPr/>
        </p:nvSpPr>
        <p:spPr>
          <a:xfrm>
            <a:off x="5123458" y="2051640"/>
            <a:ext cx="129059" cy="15121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/>
          <p:cNvSpPr/>
          <p:nvPr/>
        </p:nvSpPr>
        <p:spPr>
          <a:xfrm>
            <a:off x="5252517" y="2051640"/>
            <a:ext cx="698699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/>
          <p:cNvSpPr/>
          <p:nvPr/>
        </p:nvSpPr>
        <p:spPr>
          <a:xfrm>
            <a:off x="5951216" y="2051640"/>
            <a:ext cx="969290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3" name="Grupo 112"/>
          <p:cNvGrpSpPr/>
          <p:nvPr/>
        </p:nvGrpSpPr>
        <p:grpSpPr>
          <a:xfrm>
            <a:off x="911498" y="2195656"/>
            <a:ext cx="7321004" cy="1224136"/>
            <a:chOff x="381762" y="1131590"/>
            <a:chExt cx="6552000" cy="936104"/>
          </a:xfrm>
        </p:grpSpPr>
        <p:sp>
          <p:nvSpPr>
            <p:cNvPr id="114" name="Forma livre 113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Forma livre 115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7" name="Retângulo 116"/>
          <p:cNvSpPr/>
          <p:nvPr/>
        </p:nvSpPr>
        <p:spPr>
          <a:xfrm>
            <a:off x="668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19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200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9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3405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12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184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7.5×10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>
            <a:off x="4716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4.3×10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14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2" name="Retângulo 121"/>
          <p:cNvSpPr/>
          <p:nvPr/>
        </p:nvSpPr>
        <p:spPr>
          <a:xfrm>
            <a:off x="5717216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900" dirty="0" smtClean="0">
                <a:solidFill>
                  <a:schemeClr val="tx1"/>
                </a:solidFill>
              </a:rPr>
              <a:t>3×10</a:t>
            </a:r>
            <a:r>
              <a:rPr lang="pt-BR" sz="900" baseline="30000" dirty="0" smtClean="0">
                <a:solidFill>
                  <a:schemeClr val="tx1"/>
                </a:solidFill>
              </a:rPr>
              <a:t>17</a:t>
            </a:r>
            <a:endParaRPr lang="pt-BR" sz="900" baseline="30000" dirty="0">
              <a:solidFill>
                <a:schemeClr val="tx1"/>
              </a:solidFill>
            </a:endParaRPr>
          </a:p>
        </p:txBody>
      </p:sp>
      <p:sp>
        <p:nvSpPr>
          <p:cNvPr id="123" name="Retângulo 122"/>
          <p:cNvSpPr/>
          <p:nvPr/>
        </p:nvSpPr>
        <p:spPr>
          <a:xfrm>
            <a:off x="7764502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Hz</a:t>
            </a:r>
            <a:endParaRPr lang="pt-BR" sz="1050" baseline="30000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7063360" y="772078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Hz</a:t>
            </a:r>
            <a:endParaRPr lang="pt-BR" sz="105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espectro eletromagnético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348120"/>
            <a:ext cx="1311996" cy="1076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11498" y="2079021"/>
            <a:ext cx="7321004" cy="2690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911498" y="2079021"/>
            <a:ext cx="131776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RÁDIO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29260" y="2079021"/>
            <a:ext cx="1404000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MICRO-ONDAS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33260" y="2079021"/>
            <a:ext cx="1490198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>
                <a:solidFill>
                  <a:schemeClr val="bg1"/>
                </a:solidFill>
              </a:rPr>
              <a:t>INFRA-VERMELHO</a:t>
            </a:r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124530" y="2079021"/>
            <a:ext cx="129059" cy="269099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2" name="Retângulo 11"/>
          <p:cNvSpPr/>
          <p:nvPr/>
        </p:nvSpPr>
        <p:spPr>
          <a:xfrm>
            <a:off x="5252517" y="2079021"/>
            <a:ext cx="698699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pt-BR" sz="800" b="1" dirty="0" smtClean="0"/>
              <a:t>ULTRAVIOLETA</a:t>
            </a:r>
            <a:endParaRPr lang="pt-BR" sz="800" b="1" dirty="0"/>
          </a:p>
        </p:txBody>
      </p:sp>
      <p:sp>
        <p:nvSpPr>
          <p:cNvPr id="13" name="Retângulo 12"/>
          <p:cNvSpPr/>
          <p:nvPr/>
        </p:nvSpPr>
        <p:spPr>
          <a:xfrm>
            <a:off x="6909260" y="2079021"/>
            <a:ext cx="132324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 GAMA</a:t>
            </a:r>
            <a:endParaRPr lang="pt-BR" sz="1050" b="1" dirty="0"/>
          </a:p>
        </p:txBody>
      </p:sp>
      <p:sp>
        <p:nvSpPr>
          <p:cNvPr id="14" name="Retângulo 13"/>
          <p:cNvSpPr/>
          <p:nvPr/>
        </p:nvSpPr>
        <p:spPr>
          <a:xfrm>
            <a:off x="5951216" y="2079021"/>
            <a:ext cx="958044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RAIOS-X</a:t>
            </a:r>
            <a:endParaRPr lang="pt-BR" sz="1050" b="1" dirty="0"/>
          </a:p>
        </p:txBody>
      </p:sp>
      <p:sp>
        <p:nvSpPr>
          <p:cNvPr id="15" name="Retângulo 14"/>
          <p:cNvSpPr/>
          <p:nvPr/>
        </p:nvSpPr>
        <p:spPr>
          <a:xfrm>
            <a:off x="911498" y="2348120"/>
            <a:ext cx="1317762" cy="10763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228860" y="2348120"/>
            <a:ext cx="1404399" cy="1076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632861" y="2348120"/>
            <a:ext cx="1490597" cy="10763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123458" y="2348120"/>
            <a:ext cx="129059" cy="1076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252517" y="2348120"/>
            <a:ext cx="698699" cy="10763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951216" y="2348120"/>
            <a:ext cx="969290" cy="1076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2228860" y="2079021"/>
            <a:ext cx="0" cy="1872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633260" y="1817771"/>
            <a:ext cx="0" cy="1602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229600" y="2080260"/>
            <a:ext cx="0" cy="1877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123458" y="2081213"/>
            <a:ext cx="0" cy="18419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951220" y="2087880"/>
            <a:ext cx="0" cy="26212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918960" y="1317993"/>
            <a:ext cx="0" cy="2095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/>
          <p:cNvGrpSpPr/>
          <p:nvPr/>
        </p:nvGrpSpPr>
        <p:grpSpPr>
          <a:xfrm>
            <a:off x="911498" y="2482670"/>
            <a:ext cx="7321004" cy="871369"/>
            <a:chOff x="381762" y="1131590"/>
            <a:chExt cx="6552000" cy="936104"/>
          </a:xfrm>
        </p:grpSpPr>
        <p:sp>
          <p:nvSpPr>
            <p:cNvPr id="28" name="Forma livre 27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5933227" y="3676916"/>
            <a:ext cx="229927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pt-BR" sz="1000" dirty="0" smtClean="0"/>
              <a:t>Tomografia por emissão de pósitrons (PET)</a:t>
            </a:r>
            <a:endParaRPr lang="pt-BR" sz="1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6735247" y="3424518"/>
            <a:ext cx="149725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pt-BR" sz="1000" dirty="0" smtClean="0"/>
              <a:t>Telescópios de raios gama </a:t>
            </a:r>
            <a:endParaRPr lang="pt-BR" sz="1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6259501" y="1317993"/>
            <a:ext cx="66100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Radiografia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5275775" y="1571550"/>
            <a:ext cx="164473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Tomografia computadorizada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706465" y="1825106"/>
            <a:ext cx="121404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Telescópios de raios X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5389597" y="3705717"/>
            <a:ext cx="56161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Litografia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4328927" y="3958115"/>
            <a:ext cx="162228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Microscopia de fluorescência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4612659" y="4210513"/>
            <a:ext cx="1338557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Telescópios ultravioleta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933750" y="1064436"/>
            <a:ext cx="131983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Fotografia convencional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263968" y="1317993"/>
            <a:ext cx="98962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Microscopia ótica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3858926" y="1571550"/>
            <a:ext cx="1394663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Telescópios de luz visível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3731771" y="1825106"/>
            <a:ext cx="152181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/>
              <a:t>Inspeção visual de produtos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4121013" y="3676916"/>
            <a:ext cx="100244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smtClean="0"/>
              <a:t>Câmeras térmicas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223332" y="3424518"/>
            <a:ext cx="190012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/>
              <a:t>Satélites de sensoriamento remoto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313420" y="1825106"/>
            <a:ext cx="1319839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 err="1" smtClean="0"/>
              <a:t>Imageamento</a:t>
            </a:r>
            <a:r>
              <a:rPr lang="pt-BR" sz="1000" dirty="0" smtClean="0"/>
              <a:t> por radar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0" y="3419885"/>
            <a:ext cx="2229260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pt-BR" sz="1000" dirty="0" err="1" smtClean="0"/>
              <a:t>Imageamento</a:t>
            </a:r>
            <a:r>
              <a:rPr lang="pt-BR" sz="1000" dirty="0" smtClean="0"/>
              <a:t> por ressonância magnética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323528" y="3676915"/>
            <a:ext cx="1905732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pt-BR" sz="1000" dirty="0" smtClean="0"/>
              <a:t>Telescópios de rádio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5878448" y="4462909"/>
            <a:ext cx="7276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endParaRPr lang="pt-BR" sz="1000" dirty="0" smtClean="0">
              <a:solidFill>
                <a:schemeClr val="bg1"/>
              </a:solidFill>
            </a:endParaRPr>
          </a:p>
        </p:txBody>
      </p:sp>
      <p:cxnSp>
        <p:nvCxnSpPr>
          <p:cNvPr id="50" name="Conector reto 49"/>
          <p:cNvCxnSpPr/>
          <p:nvPr/>
        </p:nvCxnSpPr>
        <p:spPr>
          <a:xfrm>
            <a:off x="5252518" y="765763"/>
            <a:ext cx="520" cy="265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>
            <a:off x="3353463" y="810879"/>
            <a:ext cx="190012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pt-BR" sz="1000" dirty="0"/>
              <a:t>Satélites de sensoriamento </a:t>
            </a:r>
            <a:r>
              <a:rPr lang="pt-BR" sz="1000" dirty="0" smtClean="0"/>
              <a:t>remoto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99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Processamento de imagens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GE IMAGE-100, 1974</a:t>
            </a:r>
          </a:p>
          <a:p>
            <a:pPr lvl="1"/>
            <a:r>
              <a:rPr lang="pt-BR" dirty="0" smtClean="0"/>
              <a:t>Sistema de Processamento de imagens</a:t>
            </a:r>
          </a:p>
          <a:p>
            <a:pPr lvl="1"/>
            <a:r>
              <a:rPr lang="pt-BR" dirty="0" smtClean="0"/>
              <a:t>US$ 1.000.000,00</a:t>
            </a:r>
          </a:p>
          <a:p>
            <a:pPr lvl="1"/>
            <a:r>
              <a:rPr lang="pt-BR" dirty="0" smtClean="0"/>
              <a:t>PDP/11-45 com 128 KB de memória</a:t>
            </a:r>
          </a:p>
          <a:p>
            <a:pPr lvl="1"/>
            <a:r>
              <a:rPr lang="pt-BR" dirty="0" smtClean="0"/>
              <a:t>Memória de vídeo de 512 x 512 pixels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6314095" y="574382"/>
            <a:ext cx="2722401" cy="2175816"/>
            <a:chOff x="4756325" y="690509"/>
            <a:chExt cx="2413897" cy="1929251"/>
          </a:xfrm>
        </p:grpSpPr>
        <p:pic>
          <p:nvPicPr>
            <p:cNvPr id="7" name="Picture 4" descr="http://www.inpe.br/galeria_imagens/inpe/noticias/imagens/parte1/1-instalacoes/1-sjc/00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222" y="690509"/>
              <a:ext cx="24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4756325" y="2490509"/>
              <a:ext cx="2413897" cy="129251"/>
            </a:xfrm>
            <a:prstGeom prst="rect">
              <a:avLst/>
            </a:prstGeom>
            <a:noFill/>
          </p:spPr>
          <p:txBody>
            <a:bodyPr wrap="square" tIns="3600" bIns="3600" rtlCol="0">
              <a:spAutoFit/>
            </a:bodyPr>
            <a:lstStyle/>
            <a:p>
              <a:pPr algn="r"/>
              <a:r>
                <a:rPr lang="pt-BR" sz="900" i="1" dirty="0" smtClean="0"/>
                <a:t>INPE</a:t>
              </a:r>
              <a:r>
                <a:rPr lang="pt-BR" sz="900" i="1" dirty="0"/>
                <a:t>. http://www.inpe.br/noticias/galeria/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5669785" y="2803210"/>
            <a:ext cx="3366709" cy="2122773"/>
            <a:chOff x="3491880" y="2641018"/>
            <a:chExt cx="3678342" cy="2319263"/>
          </a:xfrm>
        </p:grpSpPr>
        <p:pic>
          <p:nvPicPr>
            <p:cNvPr id="10" name="Picture 2" descr="&quot;Avô do SPRING&quot; - I-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2641018"/>
              <a:ext cx="295826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3491880" y="4801018"/>
              <a:ext cx="3678342" cy="159263"/>
            </a:xfrm>
            <a:prstGeom prst="rect">
              <a:avLst/>
            </a:prstGeom>
          </p:spPr>
          <p:txBody>
            <a:bodyPr wrap="square" tIns="3600" bIns="3600">
              <a:spAutoFit/>
            </a:bodyPr>
            <a:lstStyle/>
            <a:p>
              <a:pPr algn="r"/>
              <a:r>
                <a:rPr lang="pt-BR" sz="900" i="1" dirty="0" smtClean="0"/>
                <a:t>INPE: http</a:t>
              </a:r>
              <a:r>
                <a:rPr lang="pt-BR" sz="900" i="1" dirty="0"/>
                <a:t>://www.dpi.inpe.br/DPI/institucional/pessoal/historico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imagens no Brasil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SITIM – Sistema de Tratamento de Imagens, 1986</a:t>
            </a:r>
          </a:p>
          <a:p>
            <a:pPr lvl="1"/>
            <a:r>
              <a:rPr lang="pt-BR" dirty="0" smtClean="0"/>
              <a:t>PC-286 com 8 MHz e 256 Kb de memória</a:t>
            </a:r>
          </a:p>
          <a:p>
            <a:pPr lvl="1"/>
            <a:r>
              <a:rPr lang="pt-BR" dirty="0" smtClean="0"/>
              <a:t>Placa gráfica desenvolvida localmente </a:t>
            </a:r>
          </a:p>
          <a:p>
            <a:pPr lvl="1"/>
            <a:r>
              <a:rPr lang="pt-BR" dirty="0" smtClean="0"/>
              <a:t>Imagens com até 1024 x 1024 pixels e 24 bits por pixel</a:t>
            </a:r>
          </a:p>
          <a:p>
            <a:pPr lvl="1"/>
            <a:r>
              <a:rPr lang="pt-BR" dirty="0" smtClean="0"/>
              <a:t>MS-DOS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2" descr="his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48" y="2643758"/>
            <a:ext cx="3832048" cy="19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399354" y="4626844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/>
              <a:t>INPE: http</a:t>
            </a:r>
            <a:r>
              <a:rPr lang="pt-BR" sz="900" i="1" dirty="0"/>
              <a:t>://www.dpi.inpe.br/DPI/institucional/pessoal/historico</a:t>
            </a:r>
          </a:p>
        </p:txBody>
      </p:sp>
    </p:spTree>
    <p:extLst>
      <p:ext uri="{BB962C8B-B14F-4D97-AF65-F5344CB8AC3E}">
        <p14:creationId xmlns:p14="http://schemas.microsoft.com/office/powerpoint/2010/main" val="29531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imagens no Brasil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Instituto Nacional de Pesquisas Espaciais – INPE</a:t>
            </a:r>
          </a:p>
          <a:p>
            <a:endParaRPr lang="pt-BR" dirty="0" smtClean="0"/>
          </a:p>
          <a:p>
            <a:r>
              <a:rPr lang="pt-BR" dirty="0" smtClean="0"/>
              <a:t>SPRING – Sistema Integrado de Geoprocessamento e Processamento de Imagens, 1991</a:t>
            </a:r>
          </a:p>
          <a:p>
            <a:pPr lvl="1"/>
            <a:r>
              <a:rPr lang="pt-BR" dirty="0" smtClean="0"/>
              <a:t>Interface Gráfica</a:t>
            </a:r>
          </a:p>
          <a:p>
            <a:pPr lvl="1"/>
            <a:r>
              <a:rPr lang="pt-BR" dirty="0" smtClean="0"/>
              <a:t>Atualmente disponível para download</a:t>
            </a:r>
          </a:p>
          <a:p>
            <a:pPr lvl="2"/>
            <a:r>
              <a:rPr lang="pt-BR" dirty="0" smtClean="0">
                <a:hlinkClick r:id="rId2"/>
              </a:rPr>
              <a:t>http://www.dpi.inpe.br/spring/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58154" y="4698852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/>
              <a:t>INPE: http</a:t>
            </a:r>
            <a:r>
              <a:rPr lang="pt-BR" sz="900" i="1" dirty="0"/>
              <a:t>://www.dpi.inpe.br/DPI/institucional/pessoal/historico</a:t>
            </a:r>
          </a:p>
        </p:txBody>
      </p:sp>
      <p:pic>
        <p:nvPicPr>
          <p:cNvPr id="7" name="Picture 2" descr="hist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62" y="1779662"/>
            <a:ext cx="3620834" cy="29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aplicação de processamento de imagens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/>
              <a:t>Tomografia computadorizada</a:t>
            </a:r>
          </a:p>
          <a:p>
            <a:pPr lvl="1"/>
            <a:r>
              <a:rPr lang="pt-BR" dirty="0" smtClean="0"/>
              <a:t>Allan </a:t>
            </a:r>
            <a:r>
              <a:rPr lang="pt-BR" dirty="0"/>
              <a:t>Cormack </a:t>
            </a:r>
            <a:r>
              <a:rPr lang="pt-BR" dirty="0" smtClean="0"/>
              <a:t>e </a:t>
            </a:r>
            <a:r>
              <a:rPr lang="pt-BR" dirty="0" err="1" smtClean="0"/>
              <a:t>Newbold</a:t>
            </a:r>
            <a:r>
              <a:rPr lang="pt-BR" dirty="0" smtClean="0"/>
              <a:t> Hounsfield (1972)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8" descr="Ficheiro:Ct-intern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2" y="1506766"/>
            <a:ext cx="3024336" cy="29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026132" y="4501158"/>
            <a:ext cx="30243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https://pt.wikipedia.org/wiki/Tomografia_computadorizada</a:t>
            </a:r>
          </a:p>
        </p:txBody>
      </p:sp>
      <p:pic>
        <p:nvPicPr>
          <p:cNvPr id="8" name="Picture 6" descr="https://upload.wikimedia.org/wikipedia/commons/6/63/CT_PRINCI_P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28" y="720539"/>
            <a:ext cx="3041268" cy="22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257128" y="3219822"/>
            <a:ext cx="30412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Objeto </a:t>
            </a:r>
            <a:r>
              <a:rPr lang="pt-BR" sz="1200" dirty="0"/>
              <a:t>radiografado</a:t>
            </a:r>
            <a:r>
              <a:rPr lang="pt-BR" sz="12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Emissor </a:t>
            </a:r>
            <a:r>
              <a:rPr lang="pt-BR" sz="1200" dirty="0"/>
              <a:t>de raios X;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Sensor</a:t>
            </a:r>
            <a:r>
              <a:rPr lang="pt-BR" sz="1200" dirty="0"/>
              <a:t>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Feixe </a:t>
            </a:r>
            <a:r>
              <a:rPr lang="pt-BR" sz="1200" dirty="0"/>
              <a:t>de raios que atravessa o objeto, sofrendo uma atenuação;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Limites </a:t>
            </a:r>
            <a:r>
              <a:rPr lang="pt-BR" sz="1200" dirty="0"/>
              <a:t>do </a:t>
            </a:r>
            <a:r>
              <a:rPr lang="pt-BR" sz="1200" dirty="0" smtClean="0"/>
              <a:t>aparelho;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Origem </a:t>
            </a:r>
            <a:r>
              <a:rPr lang="pt-BR" sz="1200" dirty="0"/>
              <a:t>dos sistemas de referência;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Medida </a:t>
            </a:r>
            <a:r>
              <a:rPr lang="pt-BR" sz="1200" dirty="0"/>
              <a:t>obtida no </a:t>
            </a:r>
            <a:r>
              <a:rPr lang="pt-BR" sz="1200" dirty="0" smtClean="0"/>
              <a:t>detector.</a:t>
            </a:r>
            <a:endParaRPr lang="pt-BR" sz="1200" dirty="0"/>
          </a:p>
        </p:txBody>
      </p:sp>
      <p:sp>
        <p:nvSpPr>
          <p:cNvPr id="10" name="Retângulo 9"/>
          <p:cNvSpPr/>
          <p:nvPr/>
        </p:nvSpPr>
        <p:spPr>
          <a:xfrm>
            <a:off x="5257128" y="2932370"/>
            <a:ext cx="30412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https://pt.wikipedia.org/wiki/Transformada_de_Radon</a:t>
            </a:r>
          </a:p>
        </p:txBody>
      </p:sp>
      <p:cxnSp>
        <p:nvCxnSpPr>
          <p:cNvPr id="14" name="Conector reto 13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2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  <a:p>
            <a:r>
              <a:rPr lang="pt-BR" dirty="0"/>
              <a:t>O programa espacial</a:t>
            </a:r>
          </a:p>
          <a:p>
            <a:r>
              <a:rPr lang="pt-BR" dirty="0"/>
              <a:t>O espectro eletromagnético</a:t>
            </a:r>
          </a:p>
          <a:p>
            <a:r>
              <a:rPr lang="pt-BR" dirty="0"/>
              <a:t>Processamento de imagens no Brasil</a:t>
            </a:r>
          </a:p>
          <a:p>
            <a:r>
              <a:rPr lang="pt-BR" dirty="0"/>
              <a:t>Uma aplicação de processamento de imagens</a:t>
            </a:r>
          </a:p>
          <a:p>
            <a:pPr lvl="1"/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Raio-X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2D</a:t>
            </a:r>
            <a:endParaRPr lang="pt-BR" sz="12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940152" y="1621631"/>
            <a:ext cx="0" cy="12168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5941581" y="1616869"/>
            <a:ext cx="1140257" cy="2914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5726986" y="2838450"/>
            <a:ext cx="429190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/>
              <a:t>X</a:t>
            </a:r>
            <a:endParaRPr lang="pt-BR" sz="1200" dirty="0"/>
          </a:p>
        </p:txBody>
      </p:sp>
      <p:sp>
        <p:nvSpPr>
          <p:cNvPr id="67" name="Retângulo 66"/>
          <p:cNvSpPr/>
          <p:nvPr/>
        </p:nvSpPr>
        <p:spPr>
          <a:xfrm>
            <a:off x="7081838" y="1812371"/>
            <a:ext cx="154458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/>
              <a:t>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094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Raio-X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2D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8" name="Paralelogramo 97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2" name="Retângulo 141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grpSp>
        <p:nvGrpSpPr>
          <p:cNvPr id="80" name="Grupo 79"/>
          <p:cNvGrpSpPr/>
          <p:nvPr/>
        </p:nvGrpSpPr>
        <p:grpSpPr>
          <a:xfrm>
            <a:off x="5726986" y="1616869"/>
            <a:ext cx="1509310" cy="1413517"/>
            <a:chOff x="5726986" y="1616869"/>
            <a:chExt cx="1509310" cy="1413517"/>
          </a:xfrm>
        </p:grpSpPr>
        <p:cxnSp>
          <p:nvCxnSpPr>
            <p:cNvPr id="143" name="Conector de seta reta 142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tângulo 144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X</a:t>
              </a:r>
              <a:endParaRPr lang="pt-BR" sz="1200" dirty="0"/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Y</a:t>
              </a:r>
              <a:endParaRPr lang="pt-BR" sz="1200" dirty="0"/>
            </a:p>
          </p:txBody>
        </p:sp>
      </p:grpSp>
      <p:grpSp>
        <p:nvGrpSpPr>
          <p:cNvPr id="147" name="Grupo 146"/>
          <p:cNvGrpSpPr/>
          <p:nvPr/>
        </p:nvGrpSpPr>
        <p:grpSpPr>
          <a:xfrm>
            <a:off x="1322217" y="1616869"/>
            <a:ext cx="1509310" cy="1413517"/>
            <a:chOff x="5726986" y="1616869"/>
            <a:chExt cx="1509310" cy="1413517"/>
          </a:xfrm>
        </p:grpSpPr>
        <p:cxnSp>
          <p:nvCxnSpPr>
            <p:cNvPr id="148" name="Conector de seta reta 147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tângulo 149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X</a:t>
              </a:r>
              <a:endParaRPr lang="pt-BR" sz="1200" dirty="0"/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Y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9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Raio-X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raios-X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078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Raio-X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Grupo 49"/>
          <p:cNvGrpSpPr/>
          <p:nvPr/>
        </p:nvGrpSpPr>
        <p:grpSpPr>
          <a:xfrm>
            <a:off x="1619672" y="1707654"/>
            <a:ext cx="1784301" cy="238505"/>
            <a:chOff x="5154924" y="1925580"/>
            <a:chExt cx="1784301" cy="238505"/>
          </a:xfrm>
        </p:grpSpPr>
        <p:cxnSp>
          <p:nvCxnSpPr>
            <p:cNvPr id="51" name="Conector de seta reta 50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619672" y="1950757"/>
            <a:ext cx="1784301" cy="238505"/>
            <a:chOff x="5154924" y="1925580"/>
            <a:chExt cx="1784301" cy="238505"/>
          </a:xfrm>
        </p:grpSpPr>
        <p:cxnSp>
          <p:nvCxnSpPr>
            <p:cNvPr id="57" name="Conector de seta reta 56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/>
          <p:cNvGrpSpPr/>
          <p:nvPr/>
        </p:nvGrpSpPr>
        <p:grpSpPr>
          <a:xfrm>
            <a:off x="1619672" y="2193860"/>
            <a:ext cx="1784301" cy="238505"/>
            <a:chOff x="5154924" y="1925580"/>
            <a:chExt cx="1784301" cy="238505"/>
          </a:xfrm>
        </p:grpSpPr>
        <p:cxnSp>
          <p:nvCxnSpPr>
            <p:cNvPr id="63" name="Conector de seta reta 62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/>
          <p:cNvGrpSpPr/>
          <p:nvPr/>
        </p:nvGrpSpPr>
        <p:grpSpPr>
          <a:xfrm>
            <a:off x="1619672" y="2436963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/>
          <p:cNvGrpSpPr/>
          <p:nvPr/>
        </p:nvGrpSpPr>
        <p:grpSpPr>
          <a:xfrm>
            <a:off x="1619672" y="2680067"/>
            <a:ext cx="1784301" cy="238505"/>
            <a:chOff x="5154924" y="1925580"/>
            <a:chExt cx="1784301" cy="238505"/>
          </a:xfrm>
        </p:grpSpPr>
        <p:cxnSp>
          <p:nvCxnSpPr>
            <p:cNvPr id="75" name="Conector de seta reta 74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raios-X</a:t>
            </a:r>
            <a:endParaRPr lang="pt-BR" sz="1200" dirty="0"/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smtClean="0"/>
              <a:t>raios-X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25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Raio-X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grpSp>
        <p:nvGrpSpPr>
          <p:cNvPr id="81" name="Grupo 80"/>
          <p:cNvGrpSpPr/>
          <p:nvPr/>
        </p:nvGrpSpPr>
        <p:grpSpPr>
          <a:xfrm>
            <a:off x="1619672" y="1707654"/>
            <a:ext cx="1784301" cy="1216152"/>
            <a:chOff x="1619672" y="1785524"/>
            <a:chExt cx="1784301" cy="1216152"/>
          </a:xfrm>
        </p:grpSpPr>
        <p:sp>
          <p:nvSpPr>
            <p:cNvPr id="49" name="Paralelogramo 48"/>
            <p:cNvSpPr/>
            <p:nvPr/>
          </p:nvSpPr>
          <p:spPr>
            <a:xfrm rot="5400000">
              <a:off x="1468796" y="1936400"/>
              <a:ext cx="1216152" cy="914400"/>
            </a:xfrm>
            <a:prstGeom prst="parallelogram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1619672" y="1785524"/>
              <a:ext cx="1784301" cy="238505"/>
              <a:chOff x="5154924" y="1925580"/>
              <a:chExt cx="1784301" cy="238505"/>
            </a:xfrm>
          </p:grpSpPr>
          <p:cxnSp>
            <p:nvCxnSpPr>
              <p:cNvPr id="51" name="Conector de seta reta 50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upo 55"/>
            <p:cNvGrpSpPr/>
            <p:nvPr/>
          </p:nvGrpSpPr>
          <p:grpSpPr>
            <a:xfrm>
              <a:off x="1619672" y="2028627"/>
              <a:ext cx="1784301" cy="238505"/>
              <a:chOff x="5154924" y="1925580"/>
              <a:chExt cx="1784301" cy="238505"/>
            </a:xfrm>
          </p:grpSpPr>
          <p:cxnSp>
            <p:nvCxnSpPr>
              <p:cNvPr id="57" name="Conector de seta reta 56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de seta reta 58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de seta reta 60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/>
            <p:cNvGrpSpPr/>
            <p:nvPr/>
          </p:nvGrpSpPr>
          <p:grpSpPr>
            <a:xfrm>
              <a:off x="1619672" y="2271730"/>
              <a:ext cx="1784301" cy="238505"/>
              <a:chOff x="5154924" y="1925580"/>
              <a:chExt cx="1784301" cy="238505"/>
            </a:xfrm>
          </p:grpSpPr>
          <p:cxnSp>
            <p:nvCxnSpPr>
              <p:cNvPr id="63" name="Conector de seta reta 62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upo 67"/>
            <p:cNvGrpSpPr/>
            <p:nvPr/>
          </p:nvGrpSpPr>
          <p:grpSpPr>
            <a:xfrm>
              <a:off x="1619672" y="2514833"/>
              <a:ext cx="1784301" cy="238505"/>
              <a:chOff x="5154924" y="1925580"/>
              <a:chExt cx="1784301" cy="238505"/>
            </a:xfrm>
          </p:grpSpPr>
          <p:cxnSp>
            <p:nvCxnSpPr>
              <p:cNvPr id="69" name="Conector de seta reta 6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de seta reta 7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de seta reta 7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upo 73"/>
            <p:cNvGrpSpPr/>
            <p:nvPr/>
          </p:nvGrpSpPr>
          <p:grpSpPr>
            <a:xfrm>
              <a:off x="1619672" y="2757937"/>
              <a:ext cx="1784301" cy="238505"/>
              <a:chOff x="5154924" y="1925580"/>
              <a:chExt cx="1784301" cy="238505"/>
            </a:xfrm>
          </p:grpSpPr>
          <p:cxnSp>
            <p:nvCxnSpPr>
              <p:cNvPr id="75" name="Conector de seta reta 74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de seta reta 75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de seta reta 76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de seta reta 77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"/>
            <p:cNvGrpSpPr/>
            <p:nvPr/>
          </p:nvGrpSpPr>
          <p:grpSpPr>
            <a:xfrm>
              <a:off x="1692950" y="2047533"/>
              <a:ext cx="767844" cy="692135"/>
              <a:chOff x="1692950" y="2047533"/>
              <a:chExt cx="767844" cy="692135"/>
            </a:xfrm>
          </p:grpSpPr>
          <p:grpSp>
            <p:nvGrpSpPr>
              <p:cNvPr id="93" name="Grupo 92"/>
              <p:cNvGrpSpPr/>
              <p:nvPr/>
            </p:nvGrpSpPr>
            <p:grpSpPr>
              <a:xfrm>
                <a:off x="1692950" y="2047533"/>
                <a:ext cx="767844" cy="692135"/>
                <a:chOff x="1660645" y="2067694"/>
                <a:chExt cx="767844" cy="692135"/>
              </a:xfrm>
            </p:grpSpPr>
            <p:sp>
              <p:nvSpPr>
                <p:cNvPr id="18" name="Lágrima 17"/>
                <p:cNvSpPr/>
                <p:nvPr/>
              </p:nvSpPr>
              <p:spPr>
                <a:xfrm flipH="1">
                  <a:off x="1710384" y="2067694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6" name="Lágrima 85"/>
                <p:cNvSpPr/>
                <p:nvPr/>
              </p:nvSpPr>
              <p:spPr>
                <a:xfrm rot="5400000" flipH="1">
                  <a:off x="2137952" y="2071350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87" name="Grupo 86"/>
                <p:cNvGrpSpPr/>
                <p:nvPr/>
              </p:nvGrpSpPr>
              <p:grpSpPr>
                <a:xfrm>
                  <a:off x="1710384" y="2067694"/>
                  <a:ext cx="661640" cy="543517"/>
                  <a:chOff x="1720900" y="2067694"/>
                  <a:chExt cx="661640" cy="543517"/>
                </a:xfrm>
              </p:grpSpPr>
              <p:sp>
                <p:nvSpPr>
                  <p:cNvPr id="84" name="Semicírculos 83"/>
                  <p:cNvSpPr/>
                  <p:nvPr/>
                </p:nvSpPr>
                <p:spPr>
                  <a:xfrm>
                    <a:off x="1797360" y="2427734"/>
                    <a:ext cx="50872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Semicírculos 84"/>
                  <p:cNvSpPr/>
                  <p:nvPr/>
                </p:nvSpPr>
                <p:spPr>
                  <a:xfrm>
                    <a:off x="1720900" y="2307720"/>
                    <a:ext cx="66164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Semicírculos 82"/>
                  <p:cNvSpPr/>
                  <p:nvPr/>
                </p:nvSpPr>
                <p:spPr>
                  <a:xfrm>
                    <a:off x="1737842" y="2187707"/>
                    <a:ext cx="62775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Semicírculos 7"/>
                  <p:cNvSpPr/>
                  <p:nvPr/>
                </p:nvSpPr>
                <p:spPr>
                  <a:xfrm>
                    <a:off x="1763687" y="2067694"/>
                    <a:ext cx="57606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8" name="Retângulo de cantos arredondados 87"/>
                <p:cNvSpPr/>
                <p:nvPr/>
              </p:nvSpPr>
              <p:spPr>
                <a:xfrm rot="420000">
                  <a:off x="1662899" y="2101687"/>
                  <a:ext cx="45719" cy="360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0" name="Retângulo de cantos arredondados 89"/>
                <p:cNvSpPr/>
                <p:nvPr/>
              </p:nvSpPr>
              <p:spPr>
                <a:xfrm rot="21180000" flipH="1">
                  <a:off x="1660645" y="2466159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1" name="Retângulo de cantos arredondados 90"/>
                <p:cNvSpPr/>
                <p:nvPr/>
              </p:nvSpPr>
              <p:spPr>
                <a:xfrm rot="420000" flipH="1" flipV="1">
                  <a:off x="2382770" y="2463664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89" name="Retângulo de cantos arredondados 88"/>
              <p:cNvSpPr/>
              <p:nvPr/>
            </p:nvSpPr>
            <p:spPr>
              <a:xfrm rot="21180000" flipV="1">
                <a:off x="2406261" y="2080408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raios-X</a:t>
            </a:r>
            <a:endParaRPr lang="pt-BR" sz="1200" dirty="0"/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smtClean="0"/>
              <a:t>raios-X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6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Raio-X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</a:t>
            </a:r>
            <a:endParaRPr lang="pt-BR" sz="1200" dirty="0"/>
          </a:p>
        </p:txBody>
      </p: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692950" y="1969663"/>
            <a:ext cx="767844" cy="692135"/>
            <a:chOff x="1692950" y="2047533"/>
            <a:chExt cx="767844" cy="692135"/>
          </a:xfrm>
        </p:grpSpPr>
        <p:grpSp>
          <p:nvGrpSpPr>
            <p:cNvPr id="93" name="Grupo 92"/>
            <p:cNvGrpSpPr/>
            <p:nvPr/>
          </p:nvGrpSpPr>
          <p:grpSpPr>
            <a:xfrm>
              <a:off x="1692950" y="2047533"/>
              <a:ext cx="767844" cy="692135"/>
              <a:chOff x="1660645" y="2067694"/>
              <a:chExt cx="767844" cy="692135"/>
            </a:xfrm>
          </p:grpSpPr>
          <p:sp>
            <p:nvSpPr>
              <p:cNvPr id="18" name="Lágrima 17"/>
              <p:cNvSpPr/>
              <p:nvPr/>
            </p:nvSpPr>
            <p:spPr>
              <a:xfrm flipH="1">
                <a:off x="1710384" y="2067694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6" name="Lágrima 85"/>
              <p:cNvSpPr/>
              <p:nvPr/>
            </p:nvSpPr>
            <p:spPr>
              <a:xfrm rot="5400000" flipH="1">
                <a:off x="2137952" y="2071350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7" name="Grupo 86"/>
              <p:cNvGrpSpPr/>
              <p:nvPr/>
            </p:nvGrpSpPr>
            <p:grpSpPr>
              <a:xfrm>
                <a:off x="1710384" y="2067694"/>
                <a:ext cx="661640" cy="543517"/>
                <a:chOff x="1720900" y="2067694"/>
                <a:chExt cx="661640" cy="543517"/>
              </a:xfrm>
            </p:grpSpPr>
            <p:sp>
              <p:nvSpPr>
                <p:cNvPr id="84" name="Semicírculos 83"/>
                <p:cNvSpPr/>
                <p:nvPr/>
              </p:nvSpPr>
              <p:spPr>
                <a:xfrm>
                  <a:off x="1797360" y="2427734"/>
                  <a:ext cx="50872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Semicírculos 84"/>
                <p:cNvSpPr/>
                <p:nvPr/>
              </p:nvSpPr>
              <p:spPr>
                <a:xfrm>
                  <a:off x="1720900" y="2307720"/>
                  <a:ext cx="66164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emicírculos 82"/>
                <p:cNvSpPr/>
                <p:nvPr/>
              </p:nvSpPr>
              <p:spPr>
                <a:xfrm>
                  <a:off x="1737842" y="2187707"/>
                  <a:ext cx="62775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Semicírculos 7"/>
                <p:cNvSpPr/>
                <p:nvPr/>
              </p:nvSpPr>
              <p:spPr>
                <a:xfrm>
                  <a:off x="1763687" y="2067694"/>
                  <a:ext cx="57606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Retângulo de cantos arredondados 87"/>
              <p:cNvSpPr/>
              <p:nvPr/>
            </p:nvSpPr>
            <p:spPr>
              <a:xfrm rot="420000">
                <a:off x="1662899" y="2101687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 de cantos arredondados 89"/>
              <p:cNvSpPr/>
              <p:nvPr/>
            </p:nvSpPr>
            <p:spPr>
              <a:xfrm rot="21180000" flipH="1">
                <a:off x="1660645" y="2466159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1" name="Retângulo de cantos arredondados 90"/>
              <p:cNvSpPr/>
              <p:nvPr/>
            </p:nvSpPr>
            <p:spPr>
              <a:xfrm rot="420000" flipH="1" flipV="1">
                <a:off x="2382770" y="2463664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9" name="Retângulo de cantos arredondados 88"/>
            <p:cNvSpPr/>
            <p:nvPr/>
          </p:nvSpPr>
          <p:spPr>
            <a:xfrm rot="21180000" flipV="1">
              <a:off x="2406261" y="2080408"/>
              <a:ext cx="45719" cy="360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6" name="Retângulo 95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38019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/>
              <a:t>A Transformada de </a:t>
            </a:r>
            <a:r>
              <a:rPr lang="pt-BR" dirty="0" err="1"/>
              <a:t>Radon</a:t>
            </a:r>
            <a:endParaRPr lang="pt-BR" dirty="0"/>
          </a:p>
          <a:p>
            <a:pPr lvl="1"/>
            <a:r>
              <a:rPr lang="pt-BR" dirty="0" smtClean="0"/>
              <a:t>Johann </a:t>
            </a:r>
            <a:r>
              <a:rPr lang="pt-BR" dirty="0" err="1" smtClean="0"/>
              <a:t>Radon</a:t>
            </a:r>
            <a:r>
              <a:rPr lang="pt-BR" dirty="0" smtClean="0"/>
              <a:t> (1917)</a:t>
            </a:r>
          </a:p>
          <a:p>
            <a:pPr lvl="1"/>
            <a:r>
              <a:rPr lang="pt-BR" dirty="0" smtClean="0"/>
              <a:t>Reconstrução de funções a partir de projeções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501" y="1843401"/>
            <a:ext cx="6009734" cy="2816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1026" name="Picture 2" descr="https://upload.wikimedia.org/wikipedia/commons/9/9b/Johann_Rad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15815"/>
            <a:ext cx="201426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612333" y="4472199"/>
            <a:ext cx="2278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900" i="1" dirty="0"/>
              <a:t>https://pt.wikipedia.org/wiki/Johann_Radon</a:t>
            </a:r>
          </a:p>
        </p:txBody>
      </p:sp>
      <p:pic>
        <p:nvPicPr>
          <p:cNvPr id="3074" name="Picture 2" descr="C:\Users\joaof\Dev\GitHub\sin392_2022-1\images\corpo_02_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04" y="2535674"/>
            <a:ext cx="1432035" cy="14320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7" y="1843402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2106810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12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3691744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9" y="4080083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6" y="3691744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1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8" y="2123591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de seta reta 112"/>
          <p:cNvCxnSpPr/>
          <p:nvPr/>
        </p:nvCxnSpPr>
        <p:spPr>
          <a:xfrm flipV="1">
            <a:off x="3196820" y="2535673"/>
            <a:ext cx="0" cy="3961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/>
          <p:cNvCxnSpPr/>
          <p:nvPr/>
        </p:nvCxnSpPr>
        <p:spPr>
          <a:xfrm rot="16200000" flipV="1">
            <a:off x="2478782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/>
          <p:nvPr/>
        </p:nvCxnSpPr>
        <p:spPr>
          <a:xfrm rot="5400000" flipH="1" flipV="1">
            <a:off x="3914856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/>
          <p:nvPr/>
        </p:nvCxnSpPr>
        <p:spPr>
          <a:xfrm rot="10800000" flipH="1" flipV="1">
            <a:off x="3196820" y="357159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/>
          <p:cNvCxnSpPr/>
          <p:nvPr/>
        </p:nvCxnSpPr>
        <p:spPr>
          <a:xfrm rot="2700000" flipH="1" flipV="1">
            <a:off x="3799825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/>
          <p:cNvCxnSpPr/>
          <p:nvPr/>
        </p:nvCxnSpPr>
        <p:spPr>
          <a:xfrm rot="18900000" flipH="1" flipV="1">
            <a:off x="2593814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/>
          <p:cNvCxnSpPr/>
          <p:nvPr/>
        </p:nvCxnSpPr>
        <p:spPr>
          <a:xfrm rot="2700000" flipH="1">
            <a:off x="2593814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/>
          <p:cNvCxnSpPr/>
          <p:nvPr/>
        </p:nvCxnSpPr>
        <p:spPr>
          <a:xfrm rot="18900000" flipH="1">
            <a:off x="3799825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6084444" y="578736"/>
            <a:ext cx="863820" cy="1413522"/>
            <a:chOff x="4355976" y="699542"/>
            <a:chExt cx="2376264" cy="3888432"/>
          </a:xfrm>
        </p:grpSpPr>
        <p:grpSp>
          <p:nvGrpSpPr>
            <p:cNvPr id="27" name="Grupo 26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29" name="Retângulo de cantos arredondados 28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de cantos arredondados 29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de cantos arredondados 30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2" name="Grupo 31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33" name="Retângulo de cantos arredondados 32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de cantos arredondados 33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de cantos arredondados 35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28" name="Conector reto 27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6" name="Seta em curva para baixo 75"/>
          <p:cNvSpPr/>
          <p:nvPr/>
        </p:nvSpPr>
        <p:spPr>
          <a:xfrm>
            <a:off x="2882046" y="1393956"/>
            <a:ext cx="3202122" cy="74574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3773403" y="1315643"/>
            <a:ext cx="1244013" cy="2856729"/>
            <a:chOff x="4610099" y="699542"/>
            <a:chExt cx="1693284" cy="3888432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de cantos arredondados 7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1" name="Retângulo de cantos arredondados 10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de cantos arredondados 11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" name="Paralelogramo 15"/>
          <p:cNvSpPr/>
          <p:nvPr/>
        </p:nvSpPr>
        <p:spPr>
          <a:xfrm rot="5400000">
            <a:off x="6432494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18"/>
          <p:cNvGrpSpPr/>
          <p:nvPr/>
        </p:nvGrpSpPr>
        <p:grpSpPr>
          <a:xfrm>
            <a:off x="5267983" y="2305905"/>
            <a:ext cx="1784301" cy="238505"/>
            <a:chOff x="5154924" y="1925580"/>
            <a:chExt cx="1784301" cy="238505"/>
          </a:xfrm>
        </p:grpSpPr>
        <p:cxnSp>
          <p:nvCxnSpPr>
            <p:cNvPr id="32" name="Conector de seta reta 31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tângulo 46"/>
          <p:cNvSpPr/>
          <p:nvPr/>
        </p:nvSpPr>
        <p:spPr>
          <a:xfrm>
            <a:off x="5700031" y="1593349"/>
            <a:ext cx="1727137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1D</a:t>
            </a:r>
            <a:endParaRPr lang="pt-BR" sz="1200" dirty="0"/>
          </a:p>
        </p:txBody>
      </p:sp>
      <p:sp>
        <p:nvSpPr>
          <p:cNvPr id="62" name="Retângulo 61"/>
          <p:cNvSpPr/>
          <p:nvPr/>
        </p:nvSpPr>
        <p:spPr>
          <a:xfrm>
            <a:off x="1716833" y="1593349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 (1D)</a:t>
            </a:r>
            <a:endParaRPr lang="pt-BR" sz="1200" dirty="0"/>
          </a:p>
        </p:txBody>
      </p:sp>
      <p:sp>
        <p:nvSpPr>
          <p:cNvPr id="67" name="Paralelogramo 66"/>
          <p:cNvSpPr/>
          <p:nvPr/>
        </p:nvSpPr>
        <p:spPr>
          <a:xfrm rot="5400000">
            <a:off x="2033146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Grupo 67"/>
          <p:cNvGrpSpPr/>
          <p:nvPr/>
        </p:nvGrpSpPr>
        <p:grpSpPr>
          <a:xfrm>
            <a:off x="1738536" y="2305904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eta em curva para baixo 74"/>
          <p:cNvSpPr/>
          <p:nvPr/>
        </p:nvSpPr>
        <p:spPr>
          <a:xfrm rot="10800000">
            <a:off x="2604084" y="2868432"/>
            <a:ext cx="3758046" cy="87521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65" name="Grupo 64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67" name="Retângulo de cantos arredondados 66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de cantos arredondados 67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de cantos arredondados 68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0" name="Grupo 69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71" name="Retângulo de cantos arredondados 70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 de cantos arredondados 71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Elipse 72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Retângulo de cantos arredondados 73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66" name="Conector reto 65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75452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3659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das primeiras aplicações das imagens digitais</a:t>
            </a:r>
          </a:p>
          <a:p>
            <a:r>
              <a:rPr lang="pt-BR" dirty="0" smtClean="0"/>
              <a:t>Utilizado para enviar imagens digitais por cabo submarino entre Londres e Nova York. </a:t>
            </a:r>
          </a:p>
          <a:p>
            <a:r>
              <a:rPr lang="pt-BR" dirty="0" smtClean="0"/>
              <a:t>Reduziu de mais de uma semana para menos de três horas o tempo necessário para transportar uma fotografia pelo oceano Atlântico. </a:t>
            </a:r>
          </a:p>
          <a:p>
            <a:r>
              <a:rPr lang="pt-BR" dirty="0" smtClean="0"/>
              <a:t>Um equipamento codificava as imagens para a transmissão a cabo e depois as reconstruía no recebimento. </a:t>
            </a:r>
          </a:p>
          <a:p>
            <a:r>
              <a:rPr lang="pt-BR" dirty="0" smtClean="0"/>
              <a:t>Não ocorria o processamento das imagens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771507" y="2787774"/>
            <a:ext cx="5600986" cy="2076262"/>
            <a:chOff x="403039" y="1125064"/>
            <a:chExt cx="8740961" cy="3240238"/>
          </a:xfrm>
        </p:grpSpPr>
        <p:grpSp>
          <p:nvGrpSpPr>
            <p:cNvPr id="7" name="Grupo 6"/>
            <p:cNvGrpSpPr/>
            <p:nvPr/>
          </p:nvGrpSpPr>
          <p:grpSpPr>
            <a:xfrm>
              <a:off x="403039" y="1125064"/>
              <a:ext cx="8740961" cy="2880000"/>
              <a:chOff x="403039" y="1080000"/>
              <a:chExt cx="8740961" cy="2880000"/>
            </a:xfrm>
          </p:grpSpPr>
          <p:pic>
            <p:nvPicPr>
              <p:cNvPr id="8" name="Picture 2" descr="http://www.digicamhistory.com/BartlaneMachineSm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039" y="1080000"/>
                <a:ext cx="36768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://www.digicamhistory.com/Bartlane01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9839" y="1080000"/>
                <a:ext cx="5064161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Retângulo 9"/>
            <p:cNvSpPr/>
            <p:nvPr/>
          </p:nvSpPr>
          <p:spPr>
            <a:xfrm>
              <a:off x="3469780" y="4005063"/>
              <a:ext cx="5674220" cy="360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900" i="1" dirty="0"/>
                <a:t>http://www.hffax.de/history/html/bartlane.html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294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6" name="Retângulo 8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80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4402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Retângulo 83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7649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63" name="Tabe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3644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tângulo 6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5886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7015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16192"/>
                <a:gridCol w="287808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0685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65" name="Tabela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70802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8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5056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4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62841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1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11091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2" name="Retângulo 11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09654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2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8" y="584007"/>
            <a:ext cx="3194084" cy="4320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169042" y="4473300"/>
            <a:ext cx="31940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i="1" dirty="0" smtClean="0"/>
              <a:t>Infográfico publicado originalmente na edição de abril de 1926 da revista Science </a:t>
            </a:r>
            <a:r>
              <a:rPr lang="pt-BR" sz="1100" i="1" dirty="0" err="1" smtClean="0"/>
              <a:t>and</a:t>
            </a:r>
            <a:r>
              <a:rPr lang="pt-BR" sz="1100" i="1" dirty="0" smtClean="0"/>
              <a:t> </a:t>
            </a:r>
            <a:r>
              <a:rPr lang="pt-BR" sz="1100" i="1" dirty="0" err="1" smtClean="0"/>
              <a:t>Invention</a:t>
            </a:r>
            <a:r>
              <a:rPr lang="pt-BR" sz="1100" i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9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2" name="Retângulo 111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9205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4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Tomografia computadorizada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3123432" y="3744591"/>
            <a:ext cx="1466521" cy="887362"/>
            <a:chOff x="3123432" y="3744591"/>
            <a:chExt cx="1466521" cy="887362"/>
          </a:xfrm>
        </p:grpSpPr>
        <p:grpSp>
          <p:nvGrpSpPr>
            <p:cNvPr id="164" name="Grupo 163"/>
            <p:cNvGrpSpPr/>
            <p:nvPr/>
          </p:nvGrpSpPr>
          <p:grpSpPr>
            <a:xfrm>
              <a:off x="3123432" y="3751877"/>
              <a:ext cx="1260000" cy="72094"/>
              <a:chOff x="2628171" y="3751877"/>
              <a:chExt cx="1260000" cy="72094"/>
            </a:xfrm>
            <a:noFill/>
          </p:grpSpPr>
          <p:sp>
            <p:nvSpPr>
              <p:cNvPr id="165" name="Retângulo 164"/>
              <p:cNvSpPr/>
              <p:nvPr/>
            </p:nvSpPr>
            <p:spPr>
              <a:xfrm rot="8100000">
                <a:off x="2628171" y="375187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6" name="Grupo 165"/>
              <p:cNvGrpSpPr/>
              <p:nvPr/>
            </p:nvGrpSpPr>
            <p:grpSpPr>
              <a:xfrm rot="8100000">
                <a:off x="2628171" y="375187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67" name="Retângulo 166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8" name="Retângulo 167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9" name="Retângulo 168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0" name="Retângulo 169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1" name="Retângulo 170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2" name="Retângulo 171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3" name="Retângulo 172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75" name="Grupo 174"/>
            <p:cNvGrpSpPr/>
            <p:nvPr/>
          </p:nvGrpSpPr>
          <p:grpSpPr>
            <a:xfrm rot="2700000">
              <a:off x="3594957" y="3636957"/>
              <a:ext cx="887362" cy="1102630"/>
              <a:chOff x="4627626" y="2227575"/>
              <a:chExt cx="887362" cy="110263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tângulo 175"/>
              <p:cNvSpPr/>
              <p:nvPr/>
            </p:nvSpPr>
            <p:spPr>
              <a:xfrm rot="5400000">
                <a:off x="4625881" y="2229320"/>
                <a:ext cx="158400" cy="1549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7" name="Retângulo 176"/>
              <p:cNvSpPr/>
              <p:nvPr/>
            </p:nvSpPr>
            <p:spPr>
              <a:xfrm rot="5400000">
                <a:off x="4950854" y="2061717"/>
                <a:ext cx="158400" cy="80485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8" name="Retângulo 177"/>
              <p:cNvSpPr/>
              <p:nvPr/>
            </p:nvSpPr>
            <p:spPr>
              <a:xfrm rot="5400000">
                <a:off x="4992107" y="2177840"/>
                <a:ext cx="158400" cy="88736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178"/>
              <p:cNvSpPr/>
              <p:nvPr/>
            </p:nvSpPr>
            <p:spPr>
              <a:xfrm rot="5400000">
                <a:off x="4777500" y="2549819"/>
                <a:ext cx="158400" cy="45814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179"/>
              <p:cNvSpPr/>
              <p:nvPr/>
            </p:nvSpPr>
            <p:spPr>
              <a:xfrm rot="5400000">
                <a:off x="4736170" y="2748518"/>
                <a:ext cx="158400" cy="37548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180"/>
              <p:cNvSpPr/>
              <p:nvPr/>
            </p:nvSpPr>
            <p:spPr>
              <a:xfrm rot="5400000">
                <a:off x="4785842" y="2856216"/>
                <a:ext cx="158400" cy="474831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181"/>
              <p:cNvSpPr/>
              <p:nvPr/>
            </p:nvSpPr>
            <p:spPr>
              <a:xfrm rot="5400000">
                <a:off x="4633457" y="3165974"/>
                <a:ext cx="158400" cy="17006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4149571" y="2113554"/>
            <a:ext cx="1227000" cy="1260000"/>
            <a:chOff x="4149571" y="2113554"/>
            <a:chExt cx="1227000" cy="1260000"/>
          </a:xfrm>
        </p:grpSpPr>
        <p:grpSp>
          <p:nvGrpSpPr>
            <p:cNvPr id="183" name="Grupo 182"/>
            <p:cNvGrpSpPr/>
            <p:nvPr/>
          </p:nvGrpSpPr>
          <p:grpSpPr>
            <a:xfrm>
              <a:off x="4149571" y="2113554"/>
              <a:ext cx="72094" cy="1260000"/>
              <a:chOff x="3652887" y="2113554"/>
              <a:chExt cx="72094" cy="1260000"/>
            </a:xfrm>
            <a:noFill/>
          </p:grpSpPr>
          <p:sp>
            <p:nvSpPr>
              <p:cNvPr id="184" name="Retângulo 183"/>
              <p:cNvSpPr/>
              <p:nvPr/>
            </p:nvSpPr>
            <p:spPr>
              <a:xfrm rot="5400000">
                <a:off x="3058934" y="270750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85" name="Grupo 184"/>
              <p:cNvGrpSpPr/>
              <p:nvPr/>
            </p:nvGrpSpPr>
            <p:grpSpPr>
              <a:xfrm rot="5400000">
                <a:off x="3058934" y="270750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86" name="Retângulo 185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7" name="Retângulo 186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8" name="Retângulo 187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9" name="Retângulo 188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0" name="Retângulo 189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1" name="Retângulo 190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2" name="Retângulo 191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3" name="Retângulo 192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94" name="Grupo 193"/>
            <p:cNvGrpSpPr/>
            <p:nvPr/>
          </p:nvGrpSpPr>
          <p:grpSpPr>
            <a:xfrm>
              <a:off x="4221665" y="2428297"/>
              <a:ext cx="1154906" cy="630515"/>
              <a:chOff x="4283968" y="2433227"/>
              <a:chExt cx="1154906" cy="63051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95" name="Retângulo 194"/>
              <p:cNvSpPr/>
              <p:nvPr/>
            </p:nvSpPr>
            <p:spPr>
              <a:xfrm rot="5400000">
                <a:off x="4653634" y="2378305"/>
                <a:ext cx="158400" cy="89773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/>
              <p:cNvSpPr/>
              <p:nvPr/>
            </p:nvSpPr>
            <p:spPr>
              <a:xfrm rot="5400000">
                <a:off x="4438131" y="2279064"/>
                <a:ext cx="158400" cy="46672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Retângulo 196"/>
              <p:cNvSpPr/>
              <p:nvPr/>
            </p:nvSpPr>
            <p:spPr>
              <a:xfrm rot="5400000">
                <a:off x="4675066" y="2199502"/>
                <a:ext cx="158400" cy="94059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8" name="Retângulo 197"/>
              <p:cNvSpPr/>
              <p:nvPr/>
            </p:nvSpPr>
            <p:spPr>
              <a:xfrm rot="5400000">
                <a:off x="4782221" y="2407089"/>
                <a:ext cx="158400" cy="11549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14172" y="889728"/>
            <a:ext cx="807222" cy="1440751"/>
            <a:chOff x="3714172" y="889728"/>
            <a:chExt cx="807222" cy="1440751"/>
          </a:xfrm>
        </p:grpSpPr>
        <p:grpSp>
          <p:nvGrpSpPr>
            <p:cNvPr id="199" name="Grupo 198"/>
            <p:cNvGrpSpPr/>
            <p:nvPr/>
          </p:nvGrpSpPr>
          <p:grpSpPr>
            <a:xfrm rot="2700000">
              <a:off x="3120219" y="1664432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00" name="Retângulo 19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1" name="Retângulo 20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2" name="Retângulo 20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3" name="Retângulo 20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4" name="Retângulo 20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Retângulo 20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" name="Retângulo 20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7" name="Retângulo 20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8" name="Grupo 207"/>
            <p:cNvGrpSpPr/>
            <p:nvPr/>
          </p:nvGrpSpPr>
          <p:grpSpPr>
            <a:xfrm rot="2700000">
              <a:off x="3567651" y="1038614"/>
              <a:ext cx="1102629" cy="804857"/>
              <a:chOff x="4449331" y="3035240"/>
              <a:chExt cx="1102629" cy="804857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09" name="Retângulo 208"/>
              <p:cNvSpPr/>
              <p:nvPr/>
            </p:nvSpPr>
            <p:spPr>
              <a:xfrm>
                <a:off x="4449331" y="3712806"/>
                <a:ext cx="158400" cy="1272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0" name="Retângulo 209"/>
              <p:cNvSpPr/>
              <p:nvPr/>
            </p:nvSpPr>
            <p:spPr>
              <a:xfrm>
                <a:off x="4606702" y="3035240"/>
                <a:ext cx="158400" cy="80485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Retângulo 210"/>
              <p:cNvSpPr/>
              <p:nvPr/>
            </p:nvSpPr>
            <p:spPr>
              <a:xfrm>
                <a:off x="4764074" y="3228877"/>
                <a:ext cx="158400" cy="6112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2" name="Retângulo 211"/>
              <p:cNvSpPr/>
              <p:nvPr/>
            </p:nvSpPr>
            <p:spPr>
              <a:xfrm>
                <a:off x="4921445" y="3268571"/>
                <a:ext cx="158400" cy="57152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Retângulo 212"/>
              <p:cNvSpPr/>
              <p:nvPr/>
            </p:nvSpPr>
            <p:spPr>
              <a:xfrm>
                <a:off x="5078816" y="3230561"/>
                <a:ext cx="158400" cy="60953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Retângulo 213"/>
              <p:cNvSpPr/>
              <p:nvPr/>
            </p:nvSpPr>
            <p:spPr>
              <a:xfrm>
                <a:off x="5236186" y="3341692"/>
                <a:ext cx="158400" cy="49840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Retângulo 214"/>
              <p:cNvSpPr/>
              <p:nvPr/>
            </p:nvSpPr>
            <p:spPr>
              <a:xfrm>
                <a:off x="5393560" y="3617835"/>
                <a:ext cx="158400" cy="222261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5" name="Grupo 14"/>
          <p:cNvGrpSpPr/>
          <p:nvPr/>
        </p:nvGrpSpPr>
        <p:grpSpPr>
          <a:xfrm>
            <a:off x="2075572" y="557109"/>
            <a:ext cx="1260004" cy="746898"/>
            <a:chOff x="2075572" y="557109"/>
            <a:chExt cx="1260004" cy="746898"/>
          </a:xfrm>
        </p:grpSpPr>
        <p:grpSp>
          <p:nvGrpSpPr>
            <p:cNvPr id="216" name="Grupo 215"/>
            <p:cNvGrpSpPr/>
            <p:nvPr/>
          </p:nvGrpSpPr>
          <p:grpSpPr>
            <a:xfrm>
              <a:off x="2075576" y="1231913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17" name="Retângulo 216"/>
              <p:cNvSpPr/>
              <p:nvPr/>
            </p:nvSpPr>
            <p:spPr>
              <a:xfrm>
                <a:off x="1580679" y="1233669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18" name="Grupo 217"/>
              <p:cNvGrpSpPr/>
              <p:nvPr/>
            </p:nvGrpSpPr>
            <p:grpSpPr>
              <a:xfrm>
                <a:off x="1580679" y="1233669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219" name="Retângulo 218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0" name="Retângulo 219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Retângulo 220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Retângulo 221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Retângulo 222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4" name="Retângulo 223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Retângulo 224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Retângulo 225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075572" y="557109"/>
              <a:ext cx="1260000" cy="676560"/>
              <a:chOff x="1581192" y="557109"/>
              <a:chExt cx="1260000" cy="67656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28" name="Retângulo 227"/>
              <p:cNvSpPr/>
              <p:nvPr/>
            </p:nvSpPr>
            <p:spPr>
              <a:xfrm>
                <a:off x="1895934" y="855052"/>
                <a:ext cx="158400" cy="3786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9" name="Retângulo 228"/>
              <p:cNvSpPr/>
              <p:nvPr/>
            </p:nvSpPr>
            <p:spPr>
              <a:xfrm>
                <a:off x="2053305" y="840475"/>
                <a:ext cx="158400" cy="39319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0" name="Retângulo 229"/>
              <p:cNvSpPr/>
              <p:nvPr/>
            </p:nvSpPr>
            <p:spPr>
              <a:xfrm>
                <a:off x="1581192" y="988400"/>
                <a:ext cx="158400" cy="24526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1" name="Retângulo 230"/>
              <p:cNvSpPr/>
              <p:nvPr/>
            </p:nvSpPr>
            <p:spPr>
              <a:xfrm>
                <a:off x="1738563" y="801956"/>
                <a:ext cx="158400" cy="43171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2" name="Retângulo 231"/>
              <p:cNvSpPr/>
              <p:nvPr/>
            </p:nvSpPr>
            <p:spPr>
              <a:xfrm>
                <a:off x="2210676" y="557109"/>
                <a:ext cx="158400" cy="67656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3" name="Retângulo 232"/>
              <p:cNvSpPr/>
              <p:nvPr/>
            </p:nvSpPr>
            <p:spPr>
              <a:xfrm>
                <a:off x="2368047" y="635977"/>
                <a:ext cx="158400" cy="5976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4" name="Retângulo 233"/>
              <p:cNvSpPr/>
              <p:nvPr/>
            </p:nvSpPr>
            <p:spPr>
              <a:xfrm>
                <a:off x="2525418" y="802663"/>
                <a:ext cx="158400" cy="4310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5" name="Retângulo 234"/>
              <p:cNvSpPr/>
              <p:nvPr/>
            </p:nvSpPr>
            <p:spPr>
              <a:xfrm>
                <a:off x="2682792" y="964731"/>
                <a:ext cx="158400" cy="26893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aphicFrame>
        <p:nvGraphicFramePr>
          <p:cNvPr id="236" name="Tabela 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560245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7" name="Retângulo 236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  <p:grpSp>
        <p:nvGrpSpPr>
          <p:cNvPr id="247" name="Grupo 246"/>
          <p:cNvGrpSpPr/>
          <p:nvPr/>
        </p:nvGrpSpPr>
        <p:grpSpPr>
          <a:xfrm rot="5400000" flipH="1">
            <a:off x="1034611" y="1670631"/>
            <a:ext cx="1260000" cy="72094"/>
            <a:chOff x="2628171" y="3751877"/>
            <a:chExt cx="1260000" cy="72094"/>
          </a:xfrm>
          <a:noFill/>
        </p:grpSpPr>
        <p:sp>
          <p:nvSpPr>
            <p:cNvPr id="256" name="Retângulo 25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7" name="Grupo 25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58" name="Retângulo 25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9" name="Retângulo 25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0" name="Retângulo 25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1" name="Retângulo 26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2" name="Retângulo 26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3" name="Retângulo 26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4" name="Retângulo 26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5" name="Retângulo 26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48" name="Grupo 247"/>
          <p:cNvGrpSpPr/>
          <p:nvPr/>
        </p:nvGrpSpPr>
        <p:grpSpPr>
          <a:xfrm rot="2700000" flipH="1">
            <a:off x="820581" y="870157"/>
            <a:ext cx="887362" cy="1102630"/>
            <a:chOff x="4627626" y="2227575"/>
            <a:chExt cx="887362" cy="1102630"/>
          </a:xfrm>
          <a:solidFill>
            <a:schemeClr val="accent2"/>
          </a:solidFill>
        </p:grpSpPr>
        <p:sp>
          <p:nvSpPr>
            <p:cNvPr id="249" name="Retângulo 248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Retângulo 249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 250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7" name="Grupo 266"/>
          <p:cNvGrpSpPr/>
          <p:nvPr/>
        </p:nvGrpSpPr>
        <p:grpSpPr>
          <a:xfrm flipH="1">
            <a:off x="1197899" y="2113554"/>
            <a:ext cx="72094" cy="1260000"/>
            <a:chOff x="3652887" y="2113554"/>
            <a:chExt cx="72094" cy="1260000"/>
          </a:xfrm>
          <a:noFill/>
        </p:grpSpPr>
        <p:sp>
          <p:nvSpPr>
            <p:cNvPr id="273" name="Retângulo 272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4" name="Grupo 273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75" name="Retângulo 27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6" name="Retângulo 27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7" name="Retângulo 27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8" name="Retângulo 27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9" name="Retângulo 27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0" name="Retângulo 27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Retângulo 28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2" name="Retângulo 28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68" name="Grupo 267"/>
          <p:cNvGrpSpPr/>
          <p:nvPr/>
        </p:nvGrpSpPr>
        <p:grpSpPr>
          <a:xfrm flipH="1">
            <a:off x="42993" y="2428297"/>
            <a:ext cx="1154906" cy="630515"/>
            <a:chOff x="4283968" y="2433227"/>
            <a:chExt cx="1154906" cy="630515"/>
          </a:xfrm>
          <a:solidFill>
            <a:schemeClr val="accent2"/>
          </a:solidFill>
        </p:grpSpPr>
        <p:sp>
          <p:nvSpPr>
            <p:cNvPr id="269" name="Retângulo 268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0" name="Retângulo 269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Retângulo 270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Retângulo 271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2" name="Grupo 291"/>
          <p:cNvGrpSpPr/>
          <p:nvPr/>
        </p:nvGrpSpPr>
        <p:grpSpPr>
          <a:xfrm rot="13500000" flipH="1">
            <a:off x="1039562" y="3762070"/>
            <a:ext cx="1260000" cy="72094"/>
            <a:chOff x="1580679" y="1233669"/>
            <a:chExt cx="1260000" cy="72094"/>
          </a:xfrm>
          <a:noFill/>
        </p:grpSpPr>
        <p:sp>
          <p:nvSpPr>
            <p:cNvPr id="301" name="Retângulo 300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2" name="Retângulo 301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3" name="Retângulo 302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4" name="Retângulo 303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5" name="Retângulo 304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6" name="Retângulo 305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7" name="Retângulo 306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" name="Retângulo 307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3" name="Grupo 292"/>
          <p:cNvGrpSpPr/>
          <p:nvPr/>
        </p:nvGrpSpPr>
        <p:grpSpPr>
          <a:xfrm rot="13500000" flipH="1">
            <a:off x="858811" y="3764435"/>
            <a:ext cx="1102629" cy="804857"/>
            <a:chOff x="4449331" y="3035240"/>
            <a:chExt cx="1102629" cy="804857"/>
          </a:xfrm>
          <a:solidFill>
            <a:schemeClr val="accent2"/>
          </a:solidFill>
        </p:grpSpPr>
        <p:sp>
          <p:nvSpPr>
            <p:cNvPr id="294" name="Retângulo 293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5" name="Retângulo 294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6" name="Retângulo 295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7" name="Retângulo 296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8" name="Retângulo 297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9" name="Retângulo 298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0" name="Retângulo 299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8" name="Grupo 327"/>
          <p:cNvGrpSpPr/>
          <p:nvPr/>
        </p:nvGrpSpPr>
        <p:grpSpPr>
          <a:xfrm flipV="1">
            <a:off x="2075058" y="4184791"/>
            <a:ext cx="1260000" cy="72094"/>
            <a:chOff x="1580679" y="1233669"/>
            <a:chExt cx="1260000" cy="72094"/>
          </a:xfrm>
          <a:noFill/>
        </p:grpSpPr>
        <p:sp>
          <p:nvSpPr>
            <p:cNvPr id="338" name="Retângulo 337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9" name="Grupo 338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340" name="Retângulo 33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1" name="Retângulo 34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2" name="Retângulo 34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3" name="Retângulo 34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4" name="Retângulo 34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5" name="Retângulo 34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6" name="Retângulo 34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7" name="Retângulo 34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9" name="Grupo 328"/>
          <p:cNvGrpSpPr/>
          <p:nvPr/>
        </p:nvGrpSpPr>
        <p:grpSpPr>
          <a:xfrm flipV="1">
            <a:off x="2075054" y="4255129"/>
            <a:ext cx="1260000" cy="676560"/>
            <a:chOff x="1581192" y="557109"/>
            <a:chExt cx="1260000" cy="676560"/>
          </a:xfrm>
          <a:solidFill>
            <a:schemeClr val="accent2"/>
          </a:solidFill>
        </p:grpSpPr>
        <p:sp>
          <p:nvSpPr>
            <p:cNvPr id="330" name="Retângulo 329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1" name="Retângulo 330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2" name="Retângulo 331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3" name="Retângulo 332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4" name="Retângulo 333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5" name="Retângulo 334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6" name="Retângulo 335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7" name="Retângulo 336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713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pt-BR" dirty="0"/>
              <a:t>Disponível para download no site do autor (Exclusivo para uso pessoal)</a:t>
            </a:r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endParaRPr lang="pt-BR" dirty="0" smtClean="0"/>
          </a:p>
          <a:p>
            <a:r>
              <a:rPr lang="pt-BR" dirty="0" err="1" smtClean="0"/>
              <a:t>scikit-image</a:t>
            </a:r>
            <a:r>
              <a:rPr lang="pt-BR" dirty="0" smtClean="0"/>
              <a:t>. </a:t>
            </a:r>
            <a:r>
              <a:rPr lang="pt-BR" dirty="0" err="1" smtClean="0"/>
              <a:t>Radon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. </a:t>
            </a:r>
          </a:p>
          <a:p>
            <a:pPr lvl="1"/>
            <a:r>
              <a:rPr lang="pt-BR" dirty="0" smtClean="0">
                <a:hlinkClick r:id="rId3"/>
              </a:rPr>
              <a:t>https://scikit-image.org/docs/dev/auto_examples/transform/plot_radon_transform.html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7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M. D. McFarlane, "Digital pictures fifty years ago," in Proceedings of the IEEE, vol. 60, no. 7, pp. 768-770, July 1972, </a:t>
            </a:r>
            <a:r>
              <a:rPr lang="en-US" dirty="0" err="1" smtClean="0"/>
              <a:t>doi</a:t>
            </a:r>
            <a:r>
              <a:rPr lang="en-US" dirty="0" smtClean="0"/>
              <a:t>: 10.1109/PROC.1972.8775.</a:t>
            </a:r>
          </a:p>
          <a:p>
            <a:pPr lvl="1"/>
            <a:r>
              <a:rPr lang="pt-BR" dirty="0" smtClean="0">
                <a:hlinkClick r:id="rId2"/>
              </a:rPr>
              <a:t>https://ieeexplore.ieee.org/document/1450705</a:t>
            </a:r>
            <a:r>
              <a:rPr lang="pt-BR" dirty="0" smtClean="0"/>
              <a:t> </a:t>
            </a:r>
          </a:p>
          <a:p>
            <a:r>
              <a:rPr lang="en-US" dirty="0" smtClean="0"/>
              <a:t>Matt Novak, How To Send a Photo Around the World (in 1926). GIZMODO. 01/07/2018.</a:t>
            </a:r>
          </a:p>
          <a:p>
            <a:pPr lvl="1"/>
            <a:r>
              <a:rPr lang="pt-BR" dirty="0" smtClean="0">
                <a:hlinkClick r:id="rId3"/>
              </a:rPr>
              <a:t>https://paleofuture.gizmodo.com/how-to-send-a-photo-around-the-world-in-1926-533206646</a:t>
            </a:r>
            <a:endParaRPr lang="pt-BR" dirty="0" smtClean="0"/>
          </a:p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4"/>
              </a:rPr>
              <a:t>https://nssdc.gsfc.nasa.gov/imgcat/html/mission_page/EM_Ranger_7_page1.html</a:t>
            </a:r>
            <a:endParaRPr lang="pt-BR" dirty="0" smtClean="0"/>
          </a:p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5"/>
              </a:rPr>
              <a:t>https://airandspace.si.edu/stories/editorial/uncovering-secrets-ranger-7</a:t>
            </a:r>
            <a:endParaRPr lang="pt-BR" dirty="0" smtClean="0"/>
          </a:p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6"/>
              </a:rPr>
              <a:t>https://www.youtube.com/watch?v=QGJbybcXd0c</a:t>
            </a:r>
            <a:r>
              <a:rPr lang="pt-BR" dirty="0" smtClean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Allen Kent </a:t>
            </a:r>
            <a:r>
              <a:rPr lang="pt-BR" dirty="0" err="1"/>
              <a:t>and</a:t>
            </a:r>
            <a:r>
              <a:rPr lang="pt-BR" dirty="0"/>
              <a:t> James G. Williams. </a:t>
            </a:r>
            <a:r>
              <a:rPr lang="en-US" b="1" dirty="0"/>
              <a:t>Computers in Spaceflight: The NASA Experience</a:t>
            </a:r>
            <a:r>
              <a:rPr lang="en-US" dirty="0"/>
              <a:t>. Chapter Nine - Making New Reality: Computers in Simulations and Image Processing - Image processing. NASA</a:t>
            </a:r>
          </a:p>
          <a:p>
            <a:pPr lvl="1"/>
            <a:r>
              <a:rPr lang="pt-BR" dirty="0">
                <a:hlinkClick r:id="rId2"/>
              </a:rPr>
              <a:t>https://history.nasa.gov/computers/Ch9-3.html</a:t>
            </a:r>
            <a:endParaRPr lang="pt-BR" dirty="0"/>
          </a:p>
          <a:p>
            <a:r>
              <a:rPr lang="pt-BR" dirty="0"/>
              <a:t>F. C. </a:t>
            </a:r>
            <a:r>
              <a:rPr lang="pt-BR" dirty="0" err="1"/>
              <a:t>Billingsley</a:t>
            </a:r>
            <a:r>
              <a:rPr lang="pt-BR" dirty="0"/>
              <a:t> "</a:t>
            </a:r>
            <a:r>
              <a:rPr lang="pt-BR" b="1" dirty="0"/>
              <a:t>Digital </a:t>
            </a:r>
            <a:r>
              <a:rPr lang="pt-BR" b="1" dirty="0" err="1"/>
              <a:t>Video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 At </a:t>
            </a:r>
            <a:r>
              <a:rPr lang="pt-BR" b="1" dirty="0" err="1"/>
              <a:t>Jpl</a:t>
            </a:r>
            <a:r>
              <a:rPr lang="pt-BR" dirty="0"/>
              <a:t>", Proc. SPIE 0003, </a:t>
            </a:r>
            <a:r>
              <a:rPr lang="pt-BR" dirty="0" err="1"/>
              <a:t>Electronic</a:t>
            </a:r>
            <a:r>
              <a:rPr lang="pt-BR" dirty="0"/>
              <a:t> </a:t>
            </a:r>
            <a:r>
              <a:rPr lang="pt-BR" dirty="0" err="1"/>
              <a:t>Imaging</a:t>
            </a:r>
            <a:r>
              <a:rPr lang="pt-BR" dirty="0"/>
              <a:t> </a:t>
            </a:r>
            <a:r>
              <a:rPr lang="pt-BR" dirty="0" err="1"/>
              <a:t>Techniques</a:t>
            </a:r>
            <a:r>
              <a:rPr lang="pt-BR" dirty="0"/>
              <a:t>, (26 </a:t>
            </a:r>
            <a:r>
              <a:rPr lang="pt-BR" dirty="0" err="1"/>
              <a:t>September</a:t>
            </a:r>
            <a:r>
              <a:rPr lang="pt-BR" dirty="0"/>
              <a:t> 1965); </a:t>
            </a:r>
          </a:p>
          <a:p>
            <a:pPr lvl="1"/>
            <a:r>
              <a:rPr lang="pt-BR" u="sng" dirty="0">
                <a:hlinkClick r:id="rId3"/>
              </a:rPr>
              <a:t>https://doi.org/10.1117/12.970964</a:t>
            </a:r>
            <a:endParaRPr lang="pt-BR" dirty="0"/>
          </a:p>
          <a:p>
            <a:r>
              <a:rPr lang="pt-BR" dirty="0" smtClean="0"/>
              <a:t>INPE</a:t>
            </a:r>
            <a:r>
              <a:rPr lang="pt-BR" dirty="0"/>
              <a:t>. </a:t>
            </a:r>
            <a:r>
              <a:rPr lang="pt-BR" b="1" dirty="0"/>
              <a:t>A criação da DPI... como tudo começou. </a:t>
            </a:r>
          </a:p>
          <a:p>
            <a:pPr lvl="1"/>
            <a:r>
              <a:rPr lang="pt-BR" dirty="0">
                <a:hlinkClick r:id="rId4"/>
              </a:rPr>
              <a:t>http://www.dpi.inpe.br/DPI/institucional/pessoal/historico</a:t>
            </a:r>
            <a:endParaRPr lang="pt-BR" dirty="0"/>
          </a:p>
          <a:p>
            <a:r>
              <a:rPr lang="pt-BR" dirty="0" err="1"/>
              <a:t>Camara</a:t>
            </a:r>
            <a:r>
              <a:rPr lang="pt-BR" dirty="0"/>
              <a:t> G, Souza RCM, Freitas UM, Garrido J . “</a:t>
            </a:r>
            <a:r>
              <a:rPr lang="pt-BR" b="1" dirty="0"/>
              <a:t>SPRING: </a:t>
            </a:r>
            <a:r>
              <a:rPr lang="pt-BR" b="1" dirty="0" err="1"/>
              <a:t>Integrating</a:t>
            </a:r>
            <a:r>
              <a:rPr lang="pt-BR" b="1" dirty="0"/>
              <a:t> </a:t>
            </a:r>
            <a:r>
              <a:rPr lang="pt-BR" b="1" dirty="0" err="1"/>
              <a:t>remote</a:t>
            </a:r>
            <a:r>
              <a:rPr lang="pt-BR" b="1" dirty="0"/>
              <a:t> </a:t>
            </a:r>
            <a:r>
              <a:rPr lang="pt-BR" b="1" dirty="0" err="1"/>
              <a:t>sensing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GIS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object-oriented</a:t>
            </a:r>
            <a:r>
              <a:rPr lang="pt-BR" b="1" dirty="0"/>
              <a:t> data </a:t>
            </a:r>
            <a:r>
              <a:rPr lang="pt-BR" b="1" dirty="0" err="1"/>
              <a:t>modelling</a:t>
            </a:r>
            <a:r>
              <a:rPr lang="pt-BR" dirty="0"/>
              <a:t>”. </a:t>
            </a:r>
            <a:r>
              <a:rPr lang="pt-BR" dirty="0" err="1"/>
              <a:t>Computers</a:t>
            </a:r>
            <a:r>
              <a:rPr lang="pt-BR" dirty="0"/>
              <a:t> &amp; </a:t>
            </a:r>
            <a:r>
              <a:rPr lang="pt-BR" dirty="0" err="1"/>
              <a:t>Graphics</a:t>
            </a:r>
            <a:r>
              <a:rPr lang="pt-BR" dirty="0"/>
              <a:t>, 20: (3) 395-403, May-</a:t>
            </a:r>
            <a:r>
              <a:rPr lang="pt-BR" dirty="0" err="1"/>
              <a:t>Jun</a:t>
            </a:r>
            <a:r>
              <a:rPr lang="pt-BR" dirty="0"/>
              <a:t> 1996.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4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FIM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0" y="1995686"/>
            <a:ext cx="9144000" cy="132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@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misc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{mari_im_proc_2023,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author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{João Fernando Mari},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title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{Introdução ao processamento de imagens},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year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{2023},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publisher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GitHub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journal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{Introdução ao Processamento Digital de 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Imagens - 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UFV},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howpublished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{\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url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{https://github.com/joaofmari/SIN392_Introduction-to-digital-image-processing_2023}}</a:t>
            </a:r>
            <a:endParaRPr lang="pt-BR" sz="85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pt-BR" sz="85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343675" y="1665762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7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4999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3675" y="2200745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9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sistema </a:t>
            </a:r>
            <a:r>
              <a:rPr lang="pt-BR" dirty="0" err="1"/>
              <a:t>Bartlane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43675" y="2734678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JPL – Jet </a:t>
            </a:r>
            <a:r>
              <a:rPr lang="pt-BR" dirty="0" err="1" smtClean="0"/>
              <a:t>Propulsion</a:t>
            </a:r>
            <a:r>
              <a:rPr lang="pt-BR" dirty="0" smtClean="0"/>
              <a:t> </a:t>
            </a:r>
            <a:r>
              <a:rPr lang="pt-BR" dirty="0" err="1" smtClean="0"/>
              <a:t>Lab</a:t>
            </a:r>
            <a:r>
              <a:rPr lang="pt-BR" dirty="0" smtClean="0"/>
              <a:t> (Pasadena, Califórnia), 1964</a:t>
            </a:r>
          </a:p>
          <a:p>
            <a:endParaRPr lang="pt-BR" dirty="0" smtClean="0"/>
          </a:p>
          <a:p>
            <a:r>
              <a:rPr lang="pt-BR" dirty="0" smtClean="0"/>
              <a:t>Ranger 7</a:t>
            </a:r>
          </a:p>
          <a:p>
            <a:pPr lvl="1"/>
            <a:r>
              <a:rPr lang="pt-BR" dirty="0" smtClean="0"/>
              <a:t>Sonda  espacial Ranger enviada para fotografar a Lua</a:t>
            </a:r>
          </a:p>
          <a:p>
            <a:pPr lvl="1"/>
            <a:r>
              <a:rPr lang="pt-BR" dirty="0" smtClean="0"/>
              <a:t>Imagens eram obtidas por câmeras de televisão</a:t>
            </a:r>
          </a:p>
          <a:p>
            <a:pPr lvl="1"/>
            <a:r>
              <a:rPr lang="pt-BR" dirty="0" smtClean="0"/>
              <a:t>Enviadas para a Terra por ondas de rádio</a:t>
            </a:r>
          </a:p>
          <a:p>
            <a:pPr lvl="1"/>
            <a:r>
              <a:rPr lang="pt-BR" dirty="0" smtClean="0"/>
              <a:t>Necessidade de processar as imagens</a:t>
            </a:r>
          </a:p>
          <a:p>
            <a:pPr lvl="2"/>
            <a:r>
              <a:rPr lang="pt-BR" dirty="0" smtClean="0"/>
              <a:t>Melhorar a qualidade das imagens</a:t>
            </a:r>
          </a:p>
          <a:p>
            <a:pPr lvl="2"/>
            <a:r>
              <a:rPr lang="pt-BR" dirty="0" smtClean="0"/>
              <a:t>Obter a maior quantidade de informação possível</a:t>
            </a:r>
          </a:p>
          <a:p>
            <a:endParaRPr lang="pt-BR" dirty="0" smtClean="0"/>
          </a:p>
          <a:p>
            <a:r>
              <a:rPr lang="pt-BR" dirty="0" err="1" smtClean="0"/>
              <a:t>Video</a:t>
            </a:r>
            <a:r>
              <a:rPr lang="pt-BR" dirty="0" smtClean="0"/>
              <a:t> </a:t>
            </a:r>
            <a:r>
              <a:rPr lang="pt-BR" dirty="0" err="1" smtClean="0"/>
              <a:t>Film</a:t>
            </a:r>
            <a:r>
              <a:rPr lang="pt-BR" dirty="0" smtClean="0"/>
              <a:t> Converter </a:t>
            </a:r>
          </a:p>
          <a:p>
            <a:pPr lvl="1"/>
            <a:r>
              <a:rPr lang="pt-BR" dirty="0" smtClean="0"/>
              <a:t>Desenvolvido para converter os sinais de vídeo analógicos para imagens digitais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Computador NCR 102D</a:t>
            </a:r>
          </a:p>
          <a:p>
            <a:pPr lvl="1"/>
            <a:r>
              <a:rPr lang="pt-BR" dirty="0" smtClean="0"/>
              <a:t>Usado para processar as imagens digitais</a:t>
            </a:r>
          </a:p>
          <a:p>
            <a:pPr lvl="1"/>
            <a:r>
              <a:rPr lang="pt-BR" dirty="0" smtClean="0"/>
              <a:t>Ajuste de contraste</a:t>
            </a:r>
          </a:p>
          <a:p>
            <a:pPr lvl="1"/>
            <a:r>
              <a:rPr lang="pt-BR" dirty="0" smtClean="0"/>
              <a:t>Normalização da iluminação</a:t>
            </a:r>
          </a:p>
          <a:p>
            <a:pPr lvl="1"/>
            <a:r>
              <a:rPr lang="pt-BR" dirty="0" smtClean="0"/>
              <a:t>Remoção da imagens residual proveniente de capturas anteriores</a:t>
            </a:r>
          </a:p>
          <a:p>
            <a:pPr lvl="1"/>
            <a:r>
              <a:rPr lang="pt-BR" dirty="0" smtClean="0"/>
              <a:t>Remoção de ruído de transmissão</a:t>
            </a:r>
          </a:p>
          <a:p>
            <a:pPr lvl="1"/>
            <a:r>
              <a:rPr lang="pt-BR" dirty="0" smtClean="0"/>
              <a:t>Correções geométricas usando marcas </a:t>
            </a:r>
            <a:r>
              <a:rPr lang="pt-BR" dirty="0" err="1" smtClean="0"/>
              <a:t>reseau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9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programa espacial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Primeira imagem da lua tirada pela Ranger </a:t>
            </a:r>
            <a:r>
              <a:rPr lang="pt-BR" dirty="0" smtClean="0"/>
              <a:t>7</a:t>
            </a:r>
          </a:p>
          <a:p>
            <a:r>
              <a:rPr lang="pt-BR" dirty="0" smtClean="0"/>
              <a:t>31 </a:t>
            </a:r>
            <a:r>
              <a:rPr lang="pt-BR" dirty="0"/>
              <a:t>de julho de 1964</a:t>
            </a:r>
            <a:r>
              <a:rPr lang="pt-BR" dirty="0" smtClean="0"/>
              <a:t>.</a:t>
            </a:r>
          </a:p>
          <a:p>
            <a:r>
              <a:rPr lang="pt-BR" dirty="0" smtClean="0"/>
              <a:t>Cerca </a:t>
            </a:r>
            <a:r>
              <a:rPr lang="pt-BR" dirty="0"/>
              <a:t>de 17 minutos antes do impacto na superfície lunar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4" descr="Ranger 7 took this image, the first picture of the Moon by a U.S. spacecraft, on July 31, 1964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55" y="1779662"/>
            <a:ext cx="293328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6826545" y="1779662"/>
            <a:ext cx="2209950" cy="2860531"/>
            <a:chOff x="3785376" y="1429366"/>
            <a:chExt cx="2306848" cy="2985953"/>
          </a:xfrm>
        </p:grpSpPr>
        <p:pic>
          <p:nvPicPr>
            <p:cNvPr id="7" name="Picture 2" descr="https://upload.wikimedia.org/wikipedia/commons/thumb/f/f8/Ranger_7.gif/300px-Ranger_7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136" y="1776028"/>
              <a:ext cx="2181088" cy="242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3785376" y="1429366"/>
              <a:ext cx="2306848" cy="32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 smtClean="0"/>
                <a:t>A sonda Ranger 7.</a:t>
              </a:r>
              <a:endParaRPr lang="pt-BR" sz="1400" dirty="0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3965140" y="4174366"/>
              <a:ext cx="2127084" cy="240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900" i="1" dirty="0"/>
                <a:t>https://pt.wikipedia.org/wiki/Ranger_7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7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37468</TotalTime>
  <Words>1963</Words>
  <Application>Microsoft Office PowerPoint</Application>
  <PresentationFormat>Apresentação na tela (16:9)</PresentationFormat>
  <Paragraphs>612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Aula 01 – Introdução ao processamento de imagens</vt:lpstr>
      <vt:lpstr>Roteiro</vt:lpstr>
      <vt:lpstr>O sistema Bartlane</vt:lpstr>
      <vt:lpstr>O sistema Bartlane</vt:lpstr>
      <vt:lpstr>O sistema Bartlane</vt:lpstr>
      <vt:lpstr>O sistema Bartlane</vt:lpstr>
      <vt:lpstr>O sistema Bartlane</vt:lpstr>
      <vt:lpstr>O programa espacial</vt:lpstr>
      <vt:lpstr>O programa espacial</vt:lpstr>
      <vt:lpstr>O programa espacial</vt:lpstr>
      <vt:lpstr>O programa espacial</vt:lpstr>
      <vt:lpstr>O programa espacial</vt:lpstr>
      <vt:lpstr>O programa espacial</vt:lpstr>
      <vt:lpstr>O espectro eletromagnético</vt:lpstr>
      <vt:lpstr>O espectro eletromagnético</vt:lpstr>
      <vt:lpstr>Processamento de imagens no Brasil</vt:lpstr>
      <vt:lpstr>Processamento de imagens no Brasil</vt:lpstr>
      <vt:lpstr>Processamento de imagens no Brasil</vt:lpstr>
      <vt:lpstr>Uma aplicação de processamento de imagens</vt:lpstr>
      <vt:lpstr>Raio-X</vt:lpstr>
      <vt:lpstr>Raio-X</vt:lpstr>
      <vt:lpstr>Raio-X</vt:lpstr>
      <vt:lpstr>Raio-X</vt:lpstr>
      <vt:lpstr>Raio-X</vt:lpstr>
      <vt:lpstr>Raio-X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Tomografia computadorizada</vt:lpstr>
      <vt:lpstr>Bibliografia</vt:lpstr>
      <vt:lpstr>Bibliografia complementar</vt:lpstr>
      <vt:lpstr>Bibliografia complementar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311</cp:revision>
  <dcterms:created xsi:type="dcterms:W3CDTF">2020-06-26T12:40:46Z</dcterms:created>
  <dcterms:modified xsi:type="dcterms:W3CDTF">2024-01-26T22:22:54Z</dcterms:modified>
</cp:coreProperties>
</file>